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
      <p:font typeface="Poetsen" charset="1" panose="020108030300000D02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8.jpeg" Type="http://schemas.openxmlformats.org/officeDocument/2006/relationships/image"/><Relationship Id="rId5" Target="../media/image29.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8905716"/>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sp>
        <p:nvSpPr>
          <p:cNvPr name="Freeform 5" id="5"/>
          <p:cNvSpPr/>
          <p:nvPr/>
        </p:nvSpPr>
        <p:spPr>
          <a:xfrm flipH="true" flipV="false" rot="0">
            <a:off x="13653902" y="-408885"/>
            <a:ext cx="5587787" cy="2875171"/>
          </a:xfrm>
          <a:custGeom>
            <a:avLst/>
            <a:gdLst/>
            <a:ahLst/>
            <a:cxnLst/>
            <a:rect r="r" b="b" t="t" l="l"/>
            <a:pathLst>
              <a:path h="2875171" w="5587787">
                <a:moveTo>
                  <a:pt x="5587787" y="0"/>
                </a:moveTo>
                <a:lnTo>
                  <a:pt x="0" y="0"/>
                </a:lnTo>
                <a:lnTo>
                  <a:pt x="0" y="2875170"/>
                </a:lnTo>
                <a:lnTo>
                  <a:pt x="5587787" y="2875170"/>
                </a:lnTo>
                <a:lnTo>
                  <a:pt x="558778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653902" y="735327"/>
            <a:ext cx="16056260" cy="8816346"/>
          </a:xfrm>
          <a:custGeom>
            <a:avLst/>
            <a:gdLst/>
            <a:ahLst/>
            <a:cxnLst/>
            <a:rect r="r" b="b" t="t" l="l"/>
            <a:pathLst>
              <a:path h="8816346" w="16056260">
                <a:moveTo>
                  <a:pt x="0" y="0"/>
                </a:moveTo>
                <a:lnTo>
                  <a:pt x="16056260" y="0"/>
                </a:lnTo>
                <a:lnTo>
                  <a:pt x="16056260" y="8816346"/>
                </a:lnTo>
                <a:lnTo>
                  <a:pt x="0" y="8816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021995" y="-1273325"/>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9144000" y="164260"/>
            <a:ext cx="2528893" cy="689698"/>
          </a:xfrm>
          <a:custGeom>
            <a:avLst/>
            <a:gdLst/>
            <a:ahLst/>
            <a:cxnLst/>
            <a:rect r="r" b="b" t="t" l="l"/>
            <a:pathLst>
              <a:path h="689698" w="2528893">
                <a:moveTo>
                  <a:pt x="2528893" y="0"/>
                </a:moveTo>
                <a:lnTo>
                  <a:pt x="0" y="0"/>
                </a:lnTo>
                <a:lnTo>
                  <a:pt x="0" y="689699"/>
                </a:lnTo>
                <a:lnTo>
                  <a:pt x="2528893" y="689699"/>
                </a:lnTo>
                <a:lnTo>
                  <a:pt x="252889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774909" y="509109"/>
            <a:ext cx="4382593" cy="2860638"/>
          </a:xfrm>
          <a:custGeom>
            <a:avLst/>
            <a:gdLst/>
            <a:ahLst/>
            <a:cxnLst/>
            <a:rect r="r" b="b" t="t" l="l"/>
            <a:pathLst>
              <a:path h="2860638" w="4382593">
                <a:moveTo>
                  <a:pt x="0" y="0"/>
                </a:moveTo>
                <a:lnTo>
                  <a:pt x="4382593" y="0"/>
                </a:lnTo>
                <a:lnTo>
                  <a:pt x="4382593" y="2860638"/>
                </a:lnTo>
                <a:lnTo>
                  <a:pt x="0" y="28606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5341" y="1342671"/>
            <a:ext cx="2312381" cy="630649"/>
          </a:xfrm>
          <a:custGeom>
            <a:avLst/>
            <a:gdLst/>
            <a:ahLst/>
            <a:cxnLst/>
            <a:rect r="r" b="b" t="t" l="l"/>
            <a:pathLst>
              <a:path h="630649" w="2312381">
                <a:moveTo>
                  <a:pt x="0" y="0"/>
                </a:moveTo>
                <a:lnTo>
                  <a:pt x="2312381" y="0"/>
                </a:lnTo>
                <a:lnTo>
                  <a:pt x="2312381" y="630650"/>
                </a:lnTo>
                <a:lnTo>
                  <a:pt x="0" y="630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false" rot="0">
            <a:off x="11550225" y="1973321"/>
            <a:ext cx="2976226" cy="7578353"/>
          </a:xfrm>
          <a:custGeom>
            <a:avLst/>
            <a:gdLst/>
            <a:ahLst/>
            <a:cxnLst/>
            <a:rect r="r" b="b" t="t" l="l"/>
            <a:pathLst>
              <a:path h="7578353" w="2976226">
                <a:moveTo>
                  <a:pt x="2976226" y="0"/>
                </a:moveTo>
                <a:lnTo>
                  <a:pt x="0" y="0"/>
                </a:lnTo>
                <a:lnTo>
                  <a:pt x="0" y="7578352"/>
                </a:lnTo>
                <a:lnTo>
                  <a:pt x="2976226" y="7578352"/>
                </a:lnTo>
                <a:lnTo>
                  <a:pt x="297622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720947" y="3772337"/>
            <a:ext cx="9888836" cy="2294916"/>
          </a:xfrm>
          <a:prstGeom prst="rect">
            <a:avLst/>
          </a:prstGeom>
        </p:spPr>
        <p:txBody>
          <a:bodyPr anchor="t" rtlCol="false" tIns="0" lIns="0" bIns="0" rIns="0">
            <a:spAutoFit/>
          </a:bodyPr>
          <a:lstStyle/>
          <a:p>
            <a:pPr algn="ctr">
              <a:lnSpc>
                <a:spcPts val="8836"/>
              </a:lnSpc>
            </a:pPr>
            <a:r>
              <a:rPr lang="en-US" sz="9109">
                <a:solidFill>
                  <a:srgbClr val="3B435F"/>
                </a:solidFill>
                <a:latin typeface="Poetsen"/>
              </a:rPr>
              <a:t>Courier Service System</a:t>
            </a:r>
          </a:p>
        </p:txBody>
      </p:sp>
      <p:sp>
        <p:nvSpPr>
          <p:cNvPr name="TextBox 13" id="13"/>
          <p:cNvSpPr txBox="true"/>
          <p:nvPr/>
        </p:nvSpPr>
        <p:spPr>
          <a:xfrm rot="0">
            <a:off x="3478159" y="6282463"/>
            <a:ext cx="8131623" cy="1948977"/>
          </a:xfrm>
          <a:prstGeom prst="rect">
            <a:avLst/>
          </a:prstGeom>
        </p:spPr>
        <p:txBody>
          <a:bodyPr anchor="t" rtlCol="false" tIns="0" lIns="0" bIns="0" rIns="0">
            <a:spAutoFit/>
          </a:bodyPr>
          <a:lstStyle/>
          <a:p>
            <a:pPr algn="ctr">
              <a:lnSpc>
                <a:spcPts val="3876"/>
              </a:lnSpc>
            </a:pPr>
            <a:r>
              <a:rPr lang="en-US" sz="2768">
                <a:solidFill>
                  <a:srgbClr val="242D47"/>
                </a:solidFill>
                <a:latin typeface="Poppins Bold Italics"/>
              </a:rPr>
              <a:t>Presented By</a:t>
            </a:r>
          </a:p>
          <a:p>
            <a:pPr>
              <a:lnSpc>
                <a:spcPts val="3876"/>
              </a:lnSpc>
            </a:pPr>
            <a:r>
              <a:rPr lang="en-US" sz="2768">
                <a:solidFill>
                  <a:srgbClr val="242D47"/>
                </a:solidFill>
                <a:latin typeface="Poppins"/>
              </a:rPr>
              <a:t>MUHAMMAD NUR AZHAR BIN MOHD YAZID</a:t>
            </a:r>
          </a:p>
          <a:p>
            <a:pPr>
              <a:lnSpc>
                <a:spcPts val="3876"/>
              </a:lnSpc>
            </a:pPr>
            <a:r>
              <a:rPr lang="en-US" sz="2768">
                <a:solidFill>
                  <a:srgbClr val="242D47"/>
                </a:solidFill>
                <a:latin typeface="Poppins"/>
              </a:rPr>
              <a:t>MUHAMMAD DANIEL HAKIM BIN SYAHRULNIZAM</a:t>
            </a:r>
          </a:p>
          <a:p>
            <a:pPr>
              <a:lnSpc>
                <a:spcPts val="3876"/>
              </a:lnSpc>
            </a:pPr>
            <a:r>
              <a:rPr lang="en-US" sz="2768">
                <a:solidFill>
                  <a:srgbClr val="242D47"/>
                </a:solidFill>
                <a:latin typeface="Poppins"/>
              </a:rPr>
              <a:t>MUHAMMAD SAFWAN BIN MOHD AZMI</a:t>
            </a:r>
          </a:p>
        </p:txBody>
      </p:sp>
      <p:sp>
        <p:nvSpPr>
          <p:cNvPr name="TextBox 14" id="14"/>
          <p:cNvSpPr txBox="true"/>
          <p:nvPr/>
        </p:nvSpPr>
        <p:spPr>
          <a:xfrm rot="0">
            <a:off x="5134346" y="2261944"/>
            <a:ext cx="3062038" cy="758641"/>
          </a:xfrm>
          <a:prstGeom prst="rect">
            <a:avLst/>
          </a:prstGeom>
        </p:spPr>
        <p:txBody>
          <a:bodyPr anchor="t" rtlCol="false" tIns="0" lIns="0" bIns="0" rIns="0">
            <a:spAutoFit/>
          </a:bodyPr>
          <a:lstStyle/>
          <a:p>
            <a:pPr algn="ctr">
              <a:lnSpc>
                <a:spcPts val="4754"/>
              </a:lnSpc>
            </a:pPr>
            <a:r>
              <a:rPr lang="en-US" sz="3395" spc="176">
                <a:solidFill>
                  <a:srgbClr val="392515"/>
                </a:solidFill>
                <a:latin typeface="Poppins"/>
              </a:rPr>
              <a:t>TECHTURTLES</a:t>
            </a:r>
          </a:p>
        </p:txBody>
      </p:sp>
      <p:sp>
        <p:nvSpPr>
          <p:cNvPr name="Freeform 15" id="15"/>
          <p:cNvSpPr/>
          <p:nvPr/>
        </p:nvSpPr>
        <p:spPr>
          <a:xfrm flipH="false" flipV="false" rot="0">
            <a:off x="-903833" y="7295052"/>
            <a:ext cx="2685364" cy="2485182"/>
          </a:xfrm>
          <a:custGeom>
            <a:avLst/>
            <a:gdLst/>
            <a:ahLst/>
            <a:cxnLst/>
            <a:rect r="r" b="b" t="t" l="l"/>
            <a:pathLst>
              <a:path h="2485182" w="2685364">
                <a:moveTo>
                  <a:pt x="0" y="0"/>
                </a:moveTo>
                <a:lnTo>
                  <a:pt x="2685364" y="0"/>
                </a:lnTo>
                <a:lnTo>
                  <a:pt x="2685364" y="2485182"/>
                </a:lnTo>
                <a:lnTo>
                  <a:pt x="0" y="2485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true" flipV="false" rot="0">
            <a:off x="1446440" y="8114557"/>
            <a:ext cx="2347433" cy="2172443"/>
          </a:xfrm>
          <a:custGeom>
            <a:avLst/>
            <a:gdLst/>
            <a:ahLst/>
            <a:cxnLst/>
            <a:rect r="r" b="b" t="t" l="l"/>
            <a:pathLst>
              <a:path h="2172443" w="2347433">
                <a:moveTo>
                  <a:pt x="2347433" y="0"/>
                </a:moveTo>
                <a:lnTo>
                  <a:pt x="0" y="0"/>
                </a:lnTo>
                <a:lnTo>
                  <a:pt x="0" y="2172443"/>
                </a:lnTo>
                <a:lnTo>
                  <a:pt x="2347433" y="2172443"/>
                </a:lnTo>
                <a:lnTo>
                  <a:pt x="234743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165506" y="6985438"/>
            <a:ext cx="1677235" cy="1552205"/>
          </a:xfrm>
          <a:custGeom>
            <a:avLst/>
            <a:gdLst/>
            <a:ahLst/>
            <a:cxnLst/>
            <a:rect r="r" b="b" t="t" l="l"/>
            <a:pathLst>
              <a:path h="1552205" w="1677235">
                <a:moveTo>
                  <a:pt x="0" y="0"/>
                </a:moveTo>
                <a:lnTo>
                  <a:pt x="1677236" y="0"/>
                </a:lnTo>
                <a:lnTo>
                  <a:pt x="1677236" y="1552205"/>
                </a:lnTo>
                <a:lnTo>
                  <a:pt x="0" y="1552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32435" y="2791162"/>
            <a:ext cx="10618721" cy="4680066"/>
            <a:chOff x="0" y="0"/>
            <a:chExt cx="2796700" cy="1232610"/>
          </a:xfrm>
        </p:grpSpPr>
        <p:sp>
          <p:nvSpPr>
            <p:cNvPr name="Freeform 4" id="4"/>
            <p:cNvSpPr/>
            <p:nvPr/>
          </p:nvSpPr>
          <p:spPr>
            <a:xfrm flipH="false" flipV="false" rot="0">
              <a:off x="0" y="0"/>
              <a:ext cx="2796700" cy="1232610"/>
            </a:xfrm>
            <a:custGeom>
              <a:avLst/>
              <a:gdLst/>
              <a:ahLst/>
              <a:cxnLst/>
              <a:rect r="r" b="b" t="t" l="l"/>
              <a:pathLst>
                <a:path h="1232610" w="2796700">
                  <a:moveTo>
                    <a:pt x="0" y="0"/>
                  </a:moveTo>
                  <a:lnTo>
                    <a:pt x="2796700" y="0"/>
                  </a:lnTo>
                  <a:lnTo>
                    <a:pt x="2796700" y="1232610"/>
                  </a:lnTo>
                  <a:lnTo>
                    <a:pt x="0" y="1232610"/>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796700" cy="1289760"/>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245998" y="2916859"/>
            <a:ext cx="10391595" cy="4453281"/>
          </a:xfrm>
          <a:custGeom>
            <a:avLst/>
            <a:gdLst/>
            <a:ahLst/>
            <a:cxnLst/>
            <a:rect r="r" b="b" t="t" l="l"/>
            <a:pathLst>
              <a:path h="4453281" w="10391595">
                <a:moveTo>
                  <a:pt x="0" y="0"/>
                </a:moveTo>
                <a:lnTo>
                  <a:pt x="10391595" y="0"/>
                </a:lnTo>
                <a:lnTo>
                  <a:pt x="10391595" y="4453282"/>
                </a:lnTo>
                <a:lnTo>
                  <a:pt x="0" y="4453282"/>
                </a:lnTo>
                <a:lnTo>
                  <a:pt x="0" y="0"/>
                </a:lnTo>
                <a:close/>
              </a:path>
            </a:pathLst>
          </a:custGeom>
          <a:blipFill>
            <a:blip r:embed="rId6"/>
            <a:stretch>
              <a:fillRect l="-2377" t="0" r="-2377" b="0"/>
            </a:stretch>
          </a:blipFill>
        </p:spPr>
      </p:sp>
      <p:sp>
        <p:nvSpPr>
          <p:cNvPr name="TextBox 10" id="10"/>
          <p:cNvSpPr txBox="true"/>
          <p:nvPr/>
        </p:nvSpPr>
        <p:spPr>
          <a:xfrm rot="0">
            <a:off x="1323222" y="1351274"/>
            <a:ext cx="6113072" cy="1896458"/>
          </a:xfrm>
          <a:prstGeom prst="rect">
            <a:avLst/>
          </a:prstGeom>
        </p:spPr>
        <p:txBody>
          <a:bodyPr anchor="t" rtlCol="false" tIns="0" lIns="0" bIns="0" rIns="0">
            <a:spAutoFit/>
          </a:bodyPr>
          <a:lstStyle/>
          <a:p>
            <a:pPr>
              <a:lnSpc>
                <a:spcPts val="7301"/>
              </a:lnSpc>
            </a:pPr>
            <a:r>
              <a:rPr lang="en-US" sz="7527">
                <a:solidFill>
                  <a:srgbClr val="3B435F"/>
                </a:solidFill>
                <a:latin typeface="Poetsen"/>
              </a:rPr>
              <a:t>Stack Operations</a:t>
            </a:r>
          </a:p>
        </p:txBody>
      </p:sp>
      <p:sp>
        <p:nvSpPr>
          <p:cNvPr name="TextBox 11" id="11"/>
          <p:cNvSpPr txBox="true"/>
          <p:nvPr/>
        </p:nvSpPr>
        <p:spPr>
          <a:xfrm rot="0">
            <a:off x="1028700" y="3733707"/>
            <a:ext cx="5862015" cy="42740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Stack Implementation have 4 options: adding a new parcel at the top of stack, removing a parcel from the top of stack, display lists of parcels and exiting the program.</a:t>
            </a:r>
          </a:p>
          <a:p>
            <a:pPr marL="608990" indent="-304495" lvl="1">
              <a:lnSpc>
                <a:spcPts val="4231"/>
              </a:lnSpc>
              <a:buFont typeface="Arial"/>
              <a:buChar char="•"/>
            </a:pPr>
            <a:r>
              <a:rPr lang="en-US" sz="2820" spc="2">
                <a:solidFill>
                  <a:srgbClr val="242D47"/>
                </a:solidFill>
                <a:latin typeface="Poppins"/>
              </a:rPr>
              <a:t>Case 2 chosen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32435" y="2791162"/>
            <a:ext cx="10618721" cy="4680066"/>
            <a:chOff x="0" y="0"/>
            <a:chExt cx="2796700" cy="1232610"/>
          </a:xfrm>
        </p:grpSpPr>
        <p:sp>
          <p:nvSpPr>
            <p:cNvPr name="Freeform 4" id="4"/>
            <p:cNvSpPr/>
            <p:nvPr/>
          </p:nvSpPr>
          <p:spPr>
            <a:xfrm flipH="false" flipV="false" rot="0">
              <a:off x="0" y="0"/>
              <a:ext cx="2796700" cy="1232610"/>
            </a:xfrm>
            <a:custGeom>
              <a:avLst/>
              <a:gdLst/>
              <a:ahLst/>
              <a:cxnLst/>
              <a:rect r="r" b="b" t="t" l="l"/>
              <a:pathLst>
                <a:path h="1232610" w="2796700">
                  <a:moveTo>
                    <a:pt x="0" y="0"/>
                  </a:moveTo>
                  <a:lnTo>
                    <a:pt x="2796700" y="0"/>
                  </a:lnTo>
                  <a:lnTo>
                    <a:pt x="2796700" y="1232610"/>
                  </a:lnTo>
                  <a:lnTo>
                    <a:pt x="0" y="1232610"/>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796700" cy="1289760"/>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303088" y="2976039"/>
            <a:ext cx="10277415" cy="4334923"/>
          </a:xfrm>
          <a:custGeom>
            <a:avLst/>
            <a:gdLst/>
            <a:ahLst/>
            <a:cxnLst/>
            <a:rect r="r" b="b" t="t" l="l"/>
            <a:pathLst>
              <a:path h="4334923" w="10277415">
                <a:moveTo>
                  <a:pt x="0" y="0"/>
                </a:moveTo>
                <a:lnTo>
                  <a:pt x="10277415" y="0"/>
                </a:lnTo>
                <a:lnTo>
                  <a:pt x="10277415" y="4334922"/>
                </a:lnTo>
                <a:lnTo>
                  <a:pt x="0" y="4334922"/>
                </a:lnTo>
                <a:lnTo>
                  <a:pt x="0" y="0"/>
                </a:lnTo>
                <a:close/>
              </a:path>
            </a:pathLst>
          </a:custGeom>
          <a:blipFill>
            <a:blip r:embed="rId6"/>
            <a:stretch>
              <a:fillRect l="-2225" t="0" r="0" b="0"/>
            </a:stretch>
          </a:blipFill>
        </p:spPr>
      </p:sp>
      <p:sp>
        <p:nvSpPr>
          <p:cNvPr name="TextBox 10" id="10"/>
          <p:cNvSpPr txBox="true"/>
          <p:nvPr/>
        </p:nvSpPr>
        <p:spPr>
          <a:xfrm rot="0">
            <a:off x="1323222" y="1351274"/>
            <a:ext cx="6113072" cy="1896458"/>
          </a:xfrm>
          <a:prstGeom prst="rect">
            <a:avLst/>
          </a:prstGeom>
        </p:spPr>
        <p:txBody>
          <a:bodyPr anchor="t" rtlCol="false" tIns="0" lIns="0" bIns="0" rIns="0">
            <a:spAutoFit/>
          </a:bodyPr>
          <a:lstStyle/>
          <a:p>
            <a:pPr>
              <a:lnSpc>
                <a:spcPts val="7301"/>
              </a:lnSpc>
            </a:pPr>
            <a:r>
              <a:rPr lang="en-US" sz="7527">
                <a:solidFill>
                  <a:srgbClr val="3B435F"/>
                </a:solidFill>
                <a:latin typeface="Poetsen"/>
              </a:rPr>
              <a:t>Stack Operations</a:t>
            </a:r>
          </a:p>
        </p:txBody>
      </p:sp>
      <p:sp>
        <p:nvSpPr>
          <p:cNvPr name="TextBox 11" id="11"/>
          <p:cNvSpPr txBox="true"/>
          <p:nvPr/>
        </p:nvSpPr>
        <p:spPr>
          <a:xfrm rot="0">
            <a:off x="1028700" y="3733707"/>
            <a:ext cx="5862015" cy="42740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Stack Implementation have 4 options: adding a new parcel at the top of stack, removing a parcel from the top of stack, display lists of parcels and exiting the program.</a:t>
            </a:r>
          </a:p>
          <a:p>
            <a:pPr marL="608990" indent="-304495" lvl="1">
              <a:lnSpc>
                <a:spcPts val="4231"/>
              </a:lnSpc>
              <a:buFont typeface="Arial"/>
              <a:buChar char="•"/>
            </a:pPr>
            <a:r>
              <a:rPr lang="en-US" sz="2820" spc="2">
                <a:solidFill>
                  <a:srgbClr val="242D47"/>
                </a:solidFill>
                <a:latin typeface="Poppins"/>
              </a:rPr>
              <a:t>Case 3 chosen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2791162"/>
            <a:ext cx="8115300" cy="4680066"/>
            <a:chOff x="0" y="0"/>
            <a:chExt cx="2137363" cy="1232610"/>
          </a:xfrm>
        </p:grpSpPr>
        <p:sp>
          <p:nvSpPr>
            <p:cNvPr name="Freeform 4" id="4"/>
            <p:cNvSpPr/>
            <p:nvPr/>
          </p:nvSpPr>
          <p:spPr>
            <a:xfrm flipH="false" flipV="false" rot="0">
              <a:off x="0" y="0"/>
              <a:ext cx="2137363" cy="1232610"/>
            </a:xfrm>
            <a:custGeom>
              <a:avLst/>
              <a:gdLst/>
              <a:ahLst/>
              <a:cxnLst/>
              <a:rect r="r" b="b" t="t" l="l"/>
              <a:pathLst>
                <a:path h="1232610" w="2137363">
                  <a:moveTo>
                    <a:pt x="0" y="0"/>
                  </a:moveTo>
                  <a:lnTo>
                    <a:pt x="2137363" y="0"/>
                  </a:lnTo>
                  <a:lnTo>
                    <a:pt x="2137363" y="1232610"/>
                  </a:lnTo>
                  <a:lnTo>
                    <a:pt x="0" y="1232610"/>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137363" cy="1289760"/>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284871" y="2980443"/>
            <a:ext cx="7787006" cy="4326114"/>
          </a:xfrm>
          <a:custGeom>
            <a:avLst/>
            <a:gdLst/>
            <a:ahLst/>
            <a:cxnLst/>
            <a:rect r="r" b="b" t="t" l="l"/>
            <a:pathLst>
              <a:path h="4326114" w="7787006">
                <a:moveTo>
                  <a:pt x="0" y="0"/>
                </a:moveTo>
                <a:lnTo>
                  <a:pt x="7787006" y="0"/>
                </a:lnTo>
                <a:lnTo>
                  <a:pt x="7787006" y="4326114"/>
                </a:lnTo>
                <a:lnTo>
                  <a:pt x="0" y="4326114"/>
                </a:lnTo>
                <a:lnTo>
                  <a:pt x="0" y="0"/>
                </a:lnTo>
                <a:close/>
              </a:path>
            </a:pathLst>
          </a:custGeom>
          <a:blipFill>
            <a:blip r:embed="rId6"/>
            <a:stretch>
              <a:fillRect l="0" t="0" r="0" b="0"/>
            </a:stretch>
          </a:blipFill>
        </p:spPr>
      </p:sp>
      <p:sp>
        <p:nvSpPr>
          <p:cNvPr name="TextBox 10" id="10"/>
          <p:cNvSpPr txBox="true"/>
          <p:nvPr/>
        </p:nvSpPr>
        <p:spPr>
          <a:xfrm rot="0">
            <a:off x="1323222" y="1351274"/>
            <a:ext cx="6113072" cy="1896458"/>
          </a:xfrm>
          <a:prstGeom prst="rect">
            <a:avLst/>
          </a:prstGeom>
        </p:spPr>
        <p:txBody>
          <a:bodyPr anchor="t" rtlCol="false" tIns="0" lIns="0" bIns="0" rIns="0">
            <a:spAutoFit/>
          </a:bodyPr>
          <a:lstStyle/>
          <a:p>
            <a:pPr>
              <a:lnSpc>
                <a:spcPts val="7301"/>
              </a:lnSpc>
            </a:pPr>
            <a:r>
              <a:rPr lang="en-US" sz="7527">
                <a:solidFill>
                  <a:srgbClr val="3B435F"/>
                </a:solidFill>
                <a:latin typeface="Poetsen"/>
              </a:rPr>
              <a:t>Stack Operations</a:t>
            </a:r>
          </a:p>
        </p:txBody>
      </p:sp>
      <p:sp>
        <p:nvSpPr>
          <p:cNvPr name="TextBox 11" id="11"/>
          <p:cNvSpPr txBox="true"/>
          <p:nvPr/>
        </p:nvSpPr>
        <p:spPr>
          <a:xfrm rot="0">
            <a:off x="1028700" y="3733707"/>
            <a:ext cx="5862015" cy="42740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Stack Implementation have 4 options: adding a new parcel at the top of stack, removing a parcel from the top of stack, display lists of parcels and exiting the program.</a:t>
            </a:r>
          </a:p>
          <a:p>
            <a:pPr marL="608990" indent="-304495" lvl="1">
              <a:lnSpc>
                <a:spcPts val="4231"/>
              </a:lnSpc>
              <a:buFont typeface="Arial"/>
              <a:buChar char="•"/>
            </a:pPr>
            <a:r>
              <a:rPr lang="en-US" sz="2820" spc="2">
                <a:solidFill>
                  <a:srgbClr val="242D47"/>
                </a:solidFill>
                <a:latin typeface="Poppins"/>
              </a:rPr>
              <a:t>Case 4 chosen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78111" y="3439967"/>
            <a:ext cx="9776514" cy="3484366"/>
            <a:chOff x="0" y="0"/>
            <a:chExt cx="2574884" cy="917693"/>
          </a:xfrm>
        </p:grpSpPr>
        <p:sp>
          <p:nvSpPr>
            <p:cNvPr name="Freeform 4" id="4"/>
            <p:cNvSpPr/>
            <p:nvPr/>
          </p:nvSpPr>
          <p:spPr>
            <a:xfrm flipH="false" flipV="false" rot="0">
              <a:off x="0" y="0"/>
              <a:ext cx="2574884" cy="917693"/>
            </a:xfrm>
            <a:custGeom>
              <a:avLst/>
              <a:gdLst/>
              <a:ahLst/>
              <a:cxnLst/>
              <a:rect r="r" b="b" t="t" l="l"/>
              <a:pathLst>
                <a:path h="917693" w="2574884">
                  <a:moveTo>
                    <a:pt x="0" y="0"/>
                  </a:moveTo>
                  <a:lnTo>
                    <a:pt x="2574884" y="0"/>
                  </a:lnTo>
                  <a:lnTo>
                    <a:pt x="2574884" y="917693"/>
                  </a:lnTo>
                  <a:lnTo>
                    <a:pt x="0" y="917693"/>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574884" cy="974843"/>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945986" y="3551211"/>
            <a:ext cx="9440765" cy="3261878"/>
          </a:xfrm>
          <a:custGeom>
            <a:avLst/>
            <a:gdLst/>
            <a:ahLst/>
            <a:cxnLst/>
            <a:rect r="r" b="b" t="t" l="l"/>
            <a:pathLst>
              <a:path h="3261878" w="9440765">
                <a:moveTo>
                  <a:pt x="0" y="0"/>
                </a:moveTo>
                <a:lnTo>
                  <a:pt x="9440764" y="0"/>
                </a:lnTo>
                <a:lnTo>
                  <a:pt x="9440764" y="3261878"/>
                </a:lnTo>
                <a:lnTo>
                  <a:pt x="0" y="3261878"/>
                </a:lnTo>
                <a:lnTo>
                  <a:pt x="0" y="0"/>
                </a:lnTo>
                <a:close/>
              </a:path>
            </a:pathLst>
          </a:custGeom>
          <a:blipFill>
            <a:blip r:embed="rId6"/>
            <a:stretch>
              <a:fillRect l="0" t="0" r="0" b="0"/>
            </a:stretch>
          </a:blipFill>
        </p:spPr>
      </p:sp>
      <p:sp>
        <p:nvSpPr>
          <p:cNvPr name="TextBox 10" id="10"/>
          <p:cNvSpPr txBox="true"/>
          <p:nvPr/>
        </p:nvSpPr>
        <p:spPr>
          <a:xfrm rot="0">
            <a:off x="1323222" y="1351274"/>
            <a:ext cx="6113072" cy="977203"/>
          </a:xfrm>
          <a:prstGeom prst="rect">
            <a:avLst/>
          </a:prstGeom>
        </p:spPr>
        <p:txBody>
          <a:bodyPr anchor="t" rtlCol="false" tIns="0" lIns="0" bIns="0" rIns="0">
            <a:spAutoFit/>
          </a:bodyPr>
          <a:lstStyle/>
          <a:p>
            <a:pPr>
              <a:lnSpc>
                <a:spcPts val="7301"/>
              </a:lnSpc>
            </a:pPr>
            <a:r>
              <a:rPr lang="en-US" sz="7527">
                <a:solidFill>
                  <a:srgbClr val="3B435F"/>
                </a:solidFill>
                <a:latin typeface="Poetsen"/>
              </a:rPr>
              <a:t>Main Menu </a:t>
            </a:r>
          </a:p>
        </p:txBody>
      </p:sp>
      <p:sp>
        <p:nvSpPr>
          <p:cNvPr name="TextBox 11" id="11"/>
          <p:cNvSpPr txBox="true"/>
          <p:nvPr/>
        </p:nvSpPr>
        <p:spPr>
          <a:xfrm rot="0">
            <a:off x="1028700" y="3069226"/>
            <a:ext cx="5862015" cy="26738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Main Menu have 3 options: stack operations, queue operations and exiting the program.</a:t>
            </a:r>
          </a:p>
          <a:p>
            <a:pPr marL="608990" indent="-304495" lvl="1">
              <a:lnSpc>
                <a:spcPts val="4231"/>
              </a:lnSpc>
              <a:buFont typeface="Arial"/>
              <a:buChar char="•"/>
            </a:pPr>
            <a:r>
              <a:rPr lang="en-US" sz="2820" spc="2">
                <a:solidFill>
                  <a:srgbClr val="242D47"/>
                </a:solidFill>
                <a:latin typeface="Poppins"/>
              </a:rPr>
              <a:t>Case 2 chosen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06613" y="2626934"/>
            <a:ext cx="9265264" cy="5804968"/>
            <a:chOff x="0" y="0"/>
            <a:chExt cx="2440234" cy="1528880"/>
          </a:xfrm>
        </p:grpSpPr>
        <p:sp>
          <p:nvSpPr>
            <p:cNvPr name="Freeform 4" id="4"/>
            <p:cNvSpPr/>
            <p:nvPr/>
          </p:nvSpPr>
          <p:spPr>
            <a:xfrm flipH="false" flipV="false" rot="0">
              <a:off x="0" y="0"/>
              <a:ext cx="2440234" cy="1528880"/>
            </a:xfrm>
            <a:custGeom>
              <a:avLst/>
              <a:gdLst/>
              <a:ahLst/>
              <a:cxnLst/>
              <a:rect r="r" b="b" t="t" l="l"/>
              <a:pathLst>
                <a:path h="1528880" w="2440234">
                  <a:moveTo>
                    <a:pt x="0" y="0"/>
                  </a:moveTo>
                  <a:lnTo>
                    <a:pt x="2440234" y="0"/>
                  </a:lnTo>
                  <a:lnTo>
                    <a:pt x="2440234" y="1528880"/>
                  </a:lnTo>
                  <a:lnTo>
                    <a:pt x="0" y="1528880"/>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440234" cy="1586030"/>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982249" y="2754864"/>
            <a:ext cx="8913992" cy="5549108"/>
          </a:xfrm>
          <a:custGeom>
            <a:avLst/>
            <a:gdLst/>
            <a:ahLst/>
            <a:cxnLst/>
            <a:rect r="r" b="b" t="t" l="l"/>
            <a:pathLst>
              <a:path h="5549108" w="8913992">
                <a:moveTo>
                  <a:pt x="0" y="0"/>
                </a:moveTo>
                <a:lnTo>
                  <a:pt x="8913992" y="0"/>
                </a:lnTo>
                <a:lnTo>
                  <a:pt x="8913992" y="5549108"/>
                </a:lnTo>
                <a:lnTo>
                  <a:pt x="0" y="5549108"/>
                </a:lnTo>
                <a:lnTo>
                  <a:pt x="0" y="0"/>
                </a:lnTo>
                <a:close/>
              </a:path>
            </a:pathLst>
          </a:custGeom>
          <a:blipFill>
            <a:blip r:embed="rId6"/>
            <a:stretch>
              <a:fillRect l="0" t="0" r="0" b="0"/>
            </a:stretch>
          </a:blipFill>
        </p:spPr>
      </p:sp>
      <p:sp>
        <p:nvSpPr>
          <p:cNvPr name="TextBox 10" id="10"/>
          <p:cNvSpPr txBox="true"/>
          <p:nvPr/>
        </p:nvSpPr>
        <p:spPr>
          <a:xfrm rot="0">
            <a:off x="1323222" y="1351274"/>
            <a:ext cx="6113072" cy="1896458"/>
          </a:xfrm>
          <a:prstGeom prst="rect">
            <a:avLst/>
          </a:prstGeom>
        </p:spPr>
        <p:txBody>
          <a:bodyPr anchor="t" rtlCol="false" tIns="0" lIns="0" bIns="0" rIns="0">
            <a:spAutoFit/>
          </a:bodyPr>
          <a:lstStyle/>
          <a:p>
            <a:pPr>
              <a:lnSpc>
                <a:spcPts val="7301"/>
              </a:lnSpc>
            </a:pPr>
            <a:r>
              <a:rPr lang="en-US" sz="7527">
                <a:solidFill>
                  <a:srgbClr val="3B435F"/>
                </a:solidFill>
                <a:latin typeface="Poetsen"/>
              </a:rPr>
              <a:t>Queue Operations</a:t>
            </a:r>
          </a:p>
        </p:txBody>
      </p:sp>
      <p:sp>
        <p:nvSpPr>
          <p:cNvPr name="TextBox 11" id="11"/>
          <p:cNvSpPr txBox="true"/>
          <p:nvPr/>
        </p:nvSpPr>
        <p:spPr>
          <a:xfrm rot="0">
            <a:off x="1028700" y="3733707"/>
            <a:ext cx="5862015" cy="42740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Stack Implementation have 4 options: adding a new parcel at the back of queue, removing a parcel from the front of queue, display lists of parcels and exiting the program.</a:t>
            </a:r>
          </a:p>
          <a:p>
            <a:pPr marL="608990" indent="-304495" lvl="1">
              <a:lnSpc>
                <a:spcPts val="4231"/>
              </a:lnSpc>
              <a:buFont typeface="Arial"/>
              <a:buChar char="•"/>
            </a:pPr>
            <a:r>
              <a:rPr lang="en-US" sz="2820" spc="2">
                <a:solidFill>
                  <a:srgbClr val="242D47"/>
                </a:solidFill>
                <a:latin typeface="Poppins"/>
              </a:rPr>
              <a:t>Case 1 chosen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17190" y="3247732"/>
            <a:ext cx="9445135" cy="3904429"/>
            <a:chOff x="0" y="0"/>
            <a:chExt cx="2487607" cy="1028327"/>
          </a:xfrm>
        </p:grpSpPr>
        <p:sp>
          <p:nvSpPr>
            <p:cNvPr name="Freeform 4" id="4"/>
            <p:cNvSpPr/>
            <p:nvPr/>
          </p:nvSpPr>
          <p:spPr>
            <a:xfrm flipH="false" flipV="false" rot="0">
              <a:off x="0" y="0"/>
              <a:ext cx="2487607" cy="1028327"/>
            </a:xfrm>
            <a:custGeom>
              <a:avLst/>
              <a:gdLst/>
              <a:ahLst/>
              <a:cxnLst/>
              <a:rect r="r" b="b" t="t" l="l"/>
              <a:pathLst>
                <a:path h="1028327" w="2487607">
                  <a:moveTo>
                    <a:pt x="0" y="0"/>
                  </a:moveTo>
                  <a:lnTo>
                    <a:pt x="2487607" y="0"/>
                  </a:lnTo>
                  <a:lnTo>
                    <a:pt x="2487607" y="1028327"/>
                  </a:lnTo>
                  <a:lnTo>
                    <a:pt x="0" y="1028327"/>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487607" cy="1085477"/>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912414" y="3343804"/>
            <a:ext cx="9254687" cy="3712283"/>
          </a:xfrm>
          <a:custGeom>
            <a:avLst/>
            <a:gdLst/>
            <a:ahLst/>
            <a:cxnLst/>
            <a:rect r="r" b="b" t="t" l="l"/>
            <a:pathLst>
              <a:path h="3712283" w="9254687">
                <a:moveTo>
                  <a:pt x="0" y="0"/>
                </a:moveTo>
                <a:lnTo>
                  <a:pt x="9254687" y="0"/>
                </a:lnTo>
                <a:lnTo>
                  <a:pt x="9254687" y="3712283"/>
                </a:lnTo>
                <a:lnTo>
                  <a:pt x="0" y="3712283"/>
                </a:lnTo>
                <a:lnTo>
                  <a:pt x="0" y="0"/>
                </a:lnTo>
                <a:close/>
              </a:path>
            </a:pathLst>
          </a:custGeom>
          <a:blipFill>
            <a:blip r:embed="rId6"/>
            <a:stretch>
              <a:fillRect l="0" t="0" r="0" b="0"/>
            </a:stretch>
          </a:blipFill>
        </p:spPr>
      </p:sp>
      <p:sp>
        <p:nvSpPr>
          <p:cNvPr name="TextBox 10" id="10"/>
          <p:cNvSpPr txBox="true"/>
          <p:nvPr/>
        </p:nvSpPr>
        <p:spPr>
          <a:xfrm rot="0">
            <a:off x="1323222" y="1351274"/>
            <a:ext cx="6113072" cy="1896458"/>
          </a:xfrm>
          <a:prstGeom prst="rect">
            <a:avLst/>
          </a:prstGeom>
        </p:spPr>
        <p:txBody>
          <a:bodyPr anchor="t" rtlCol="false" tIns="0" lIns="0" bIns="0" rIns="0">
            <a:spAutoFit/>
          </a:bodyPr>
          <a:lstStyle/>
          <a:p>
            <a:pPr>
              <a:lnSpc>
                <a:spcPts val="7301"/>
              </a:lnSpc>
            </a:pPr>
            <a:r>
              <a:rPr lang="en-US" sz="7527">
                <a:solidFill>
                  <a:srgbClr val="3B435F"/>
                </a:solidFill>
                <a:latin typeface="Poetsen"/>
              </a:rPr>
              <a:t>Queue Operations</a:t>
            </a:r>
          </a:p>
        </p:txBody>
      </p:sp>
      <p:sp>
        <p:nvSpPr>
          <p:cNvPr name="TextBox 11" id="11"/>
          <p:cNvSpPr txBox="true"/>
          <p:nvPr/>
        </p:nvSpPr>
        <p:spPr>
          <a:xfrm rot="0">
            <a:off x="1028700" y="3733707"/>
            <a:ext cx="5862015" cy="42740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Stack Implementation have 4 options: adding a new parcel at the back of queue, removing a parcel from the front of queue, display lists of parcels and exiting the program.</a:t>
            </a:r>
          </a:p>
          <a:p>
            <a:pPr marL="608990" indent="-304495" lvl="1">
              <a:lnSpc>
                <a:spcPts val="4231"/>
              </a:lnSpc>
              <a:buFont typeface="Arial"/>
              <a:buChar char="•"/>
            </a:pPr>
            <a:r>
              <a:rPr lang="en-US" sz="2820" spc="2">
                <a:solidFill>
                  <a:srgbClr val="242D47"/>
                </a:solidFill>
                <a:latin typeface="Poppins"/>
              </a:rPr>
              <a:t>Case 2 chosen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17190" y="3247732"/>
            <a:ext cx="9445135" cy="3904429"/>
            <a:chOff x="0" y="0"/>
            <a:chExt cx="2487607" cy="1028327"/>
          </a:xfrm>
        </p:grpSpPr>
        <p:sp>
          <p:nvSpPr>
            <p:cNvPr name="Freeform 4" id="4"/>
            <p:cNvSpPr/>
            <p:nvPr/>
          </p:nvSpPr>
          <p:spPr>
            <a:xfrm flipH="false" flipV="false" rot="0">
              <a:off x="0" y="0"/>
              <a:ext cx="2487607" cy="1028327"/>
            </a:xfrm>
            <a:custGeom>
              <a:avLst/>
              <a:gdLst/>
              <a:ahLst/>
              <a:cxnLst/>
              <a:rect r="r" b="b" t="t" l="l"/>
              <a:pathLst>
                <a:path h="1028327" w="2487607">
                  <a:moveTo>
                    <a:pt x="0" y="0"/>
                  </a:moveTo>
                  <a:lnTo>
                    <a:pt x="2487607" y="0"/>
                  </a:lnTo>
                  <a:lnTo>
                    <a:pt x="2487607" y="1028327"/>
                  </a:lnTo>
                  <a:lnTo>
                    <a:pt x="0" y="1028327"/>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487607" cy="1085477"/>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912414" y="3344664"/>
            <a:ext cx="9254687" cy="3710565"/>
          </a:xfrm>
          <a:custGeom>
            <a:avLst/>
            <a:gdLst/>
            <a:ahLst/>
            <a:cxnLst/>
            <a:rect r="r" b="b" t="t" l="l"/>
            <a:pathLst>
              <a:path h="3710565" w="9254687">
                <a:moveTo>
                  <a:pt x="0" y="0"/>
                </a:moveTo>
                <a:lnTo>
                  <a:pt x="9254687" y="0"/>
                </a:lnTo>
                <a:lnTo>
                  <a:pt x="9254687" y="3710564"/>
                </a:lnTo>
                <a:lnTo>
                  <a:pt x="0" y="3710564"/>
                </a:lnTo>
                <a:lnTo>
                  <a:pt x="0" y="0"/>
                </a:lnTo>
                <a:close/>
              </a:path>
            </a:pathLst>
          </a:custGeom>
          <a:blipFill>
            <a:blip r:embed="rId6"/>
            <a:stretch>
              <a:fillRect l="0" t="0" r="0" b="0"/>
            </a:stretch>
          </a:blipFill>
        </p:spPr>
      </p:sp>
      <p:sp>
        <p:nvSpPr>
          <p:cNvPr name="TextBox 10" id="10"/>
          <p:cNvSpPr txBox="true"/>
          <p:nvPr/>
        </p:nvSpPr>
        <p:spPr>
          <a:xfrm rot="0">
            <a:off x="1323222" y="1351274"/>
            <a:ext cx="6113072" cy="1896458"/>
          </a:xfrm>
          <a:prstGeom prst="rect">
            <a:avLst/>
          </a:prstGeom>
        </p:spPr>
        <p:txBody>
          <a:bodyPr anchor="t" rtlCol="false" tIns="0" lIns="0" bIns="0" rIns="0">
            <a:spAutoFit/>
          </a:bodyPr>
          <a:lstStyle/>
          <a:p>
            <a:pPr>
              <a:lnSpc>
                <a:spcPts val="7301"/>
              </a:lnSpc>
            </a:pPr>
            <a:r>
              <a:rPr lang="en-US" sz="7527">
                <a:solidFill>
                  <a:srgbClr val="3B435F"/>
                </a:solidFill>
                <a:latin typeface="Poetsen"/>
              </a:rPr>
              <a:t>Queue Operations</a:t>
            </a:r>
          </a:p>
        </p:txBody>
      </p:sp>
      <p:sp>
        <p:nvSpPr>
          <p:cNvPr name="TextBox 11" id="11"/>
          <p:cNvSpPr txBox="true"/>
          <p:nvPr/>
        </p:nvSpPr>
        <p:spPr>
          <a:xfrm rot="0">
            <a:off x="1028700" y="3733707"/>
            <a:ext cx="5862015" cy="42740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Stack Implementation have 4 options: adding a new parcel at the back of queue, removing a parcel from the front of queue, display lists of parcels and exiting the program.</a:t>
            </a:r>
          </a:p>
          <a:p>
            <a:pPr marL="608990" indent="-304495" lvl="1">
              <a:lnSpc>
                <a:spcPts val="4231"/>
              </a:lnSpc>
              <a:buFont typeface="Arial"/>
              <a:buChar char="•"/>
            </a:pPr>
            <a:r>
              <a:rPr lang="en-US" sz="2820" spc="2">
                <a:solidFill>
                  <a:srgbClr val="242D47"/>
                </a:solidFill>
                <a:latin typeface="Poppins"/>
              </a:rPr>
              <a:t>Case 3 chosen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2791162"/>
            <a:ext cx="8115300" cy="4680066"/>
            <a:chOff x="0" y="0"/>
            <a:chExt cx="2137363" cy="1232610"/>
          </a:xfrm>
        </p:grpSpPr>
        <p:sp>
          <p:nvSpPr>
            <p:cNvPr name="Freeform 4" id="4"/>
            <p:cNvSpPr/>
            <p:nvPr/>
          </p:nvSpPr>
          <p:spPr>
            <a:xfrm flipH="false" flipV="false" rot="0">
              <a:off x="0" y="0"/>
              <a:ext cx="2137363" cy="1232610"/>
            </a:xfrm>
            <a:custGeom>
              <a:avLst/>
              <a:gdLst/>
              <a:ahLst/>
              <a:cxnLst/>
              <a:rect r="r" b="b" t="t" l="l"/>
              <a:pathLst>
                <a:path h="1232610" w="2137363">
                  <a:moveTo>
                    <a:pt x="0" y="0"/>
                  </a:moveTo>
                  <a:lnTo>
                    <a:pt x="2137363" y="0"/>
                  </a:lnTo>
                  <a:lnTo>
                    <a:pt x="2137363" y="1232610"/>
                  </a:lnTo>
                  <a:lnTo>
                    <a:pt x="0" y="1232610"/>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137363" cy="1289760"/>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284871" y="2980443"/>
            <a:ext cx="7787006" cy="4326114"/>
          </a:xfrm>
          <a:custGeom>
            <a:avLst/>
            <a:gdLst/>
            <a:ahLst/>
            <a:cxnLst/>
            <a:rect r="r" b="b" t="t" l="l"/>
            <a:pathLst>
              <a:path h="4326114" w="7787006">
                <a:moveTo>
                  <a:pt x="0" y="0"/>
                </a:moveTo>
                <a:lnTo>
                  <a:pt x="7787006" y="0"/>
                </a:lnTo>
                <a:lnTo>
                  <a:pt x="7787006" y="4326114"/>
                </a:lnTo>
                <a:lnTo>
                  <a:pt x="0" y="4326114"/>
                </a:lnTo>
                <a:lnTo>
                  <a:pt x="0" y="0"/>
                </a:lnTo>
                <a:close/>
              </a:path>
            </a:pathLst>
          </a:custGeom>
          <a:blipFill>
            <a:blip r:embed="rId6"/>
            <a:stretch>
              <a:fillRect l="0" t="0" r="0" b="0"/>
            </a:stretch>
          </a:blipFill>
        </p:spPr>
      </p:sp>
      <p:sp>
        <p:nvSpPr>
          <p:cNvPr name="TextBox 10" id="10"/>
          <p:cNvSpPr txBox="true"/>
          <p:nvPr/>
        </p:nvSpPr>
        <p:spPr>
          <a:xfrm rot="0">
            <a:off x="1323222" y="1351274"/>
            <a:ext cx="6113072" cy="1896458"/>
          </a:xfrm>
          <a:prstGeom prst="rect">
            <a:avLst/>
          </a:prstGeom>
        </p:spPr>
        <p:txBody>
          <a:bodyPr anchor="t" rtlCol="false" tIns="0" lIns="0" bIns="0" rIns="0">
            <a:spAutoFit/>
          </a:bodyPr>
          <a:lstStyle/>
          <a:p>
            <a:pPr>
              <a:lnSpc>
                <a:spcPts val="7301"/>
              </a:lnSpc>
            </a:pPr>
            <a:r>
              <a:rPr lang="en-US" sz="7527">
                <a:solidFill>
                  <a:srgbClr val="3B435F"/>
                </a:solidFill>
                <a:latin typeface="Poetsen"/>
              </a:rPr>
              <a:t>Queue Operations</a:t>
            </a:r>
          </a:p>
        </p:txBody>
      </p:sp>
      <p:sp>
        <p:nvSpPr>
          <p:cNvPr name="TextBox 11" id="11"/>
          <p:cNvSpPr txBox="true"/>
          <p:nvPr/>
        </p:nvSpPr>
        <p:spPr>
          <a:xfrm rot="0">
            <a:off x="1028700" y="3733707"/>
            <a:ext cx="5862015" cy="42740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Stack Implementation have 4 options: adding a new parcel at the back of queue, removing a parcel from the front of queue, display lists of parcels and exiting the program.</a:t>
            </a:r>
          </a:p>
          <a:p>
            <a:pPr marL="608990" indent="-304495" lvl="1">
              <a:lnSpc>
                <a:spcPts val="4231"/>
              </a:lnSpc>
              <a:buFont typeface="Arial"/>
              <a:buChar char="•"/>
            </a:pPr>
            <a:r>
              <a:rPr lang="en-US" sz="2820" spc="2">
                <a:solidFill>
                  <a:srgbClr val="242D47"/>
                </a:solidFill>
                <a:latin typeface="Poppins"/>
              </a:rPr>
              <a:t>Case 4 chosen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36562" y="3327466"/>
            <a:ext cx="8459611" cy="3740807"/>
            <a:chOff x="0" y="0"/>
            <a:chExt cx="2228046" cy="985233"/>
          </a:xfrm>
        </p:grpSpPr>
        <p:sp>
          <p:nvSpPr>
            <p:cNvPr name="Freeform 4" id="4"/>
            <p:cNvSpPr/>
            <p:nvPr/>
          </p:nvSpPr>
          <p:spPr>
            <a:xfrm flipH="false" flipV="false" rot="0">
              <a:off x="0" y="0"/>
              <a:ext cx="2228046" cy="985233"/>
            </a:xfrm>
            <a:custGeom>
              <a:avLst/>
              <a:gdLst/>
              <a:ahLst/>
              <a:cxnLst/>
              <a:rect r="r" b="b" t="t" l="l"/>
              <a:pathLst>
                <a:path h="985233" w="2228046">
                  <a:moveTo>
                    <a:pt x="0" y="0"/>
                  </a:moveTo>
                  <a:lnTo>
                    <a:pt x="2228046" y="0"/>
                  </a:lnTo>
                  <a:lnTo>
                    <a:pt x="2228046" y="985233"/>
                  </a:lnTo>
                  <a:lnTo>
                    <a:pt x="0" y="985233"/>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228046" cy="1042383"/>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607343" y="3471407"/>
            <a:ext cx="8118049" cy="3452926"/>
          </a:xfrm>
          <a:custGeom>
            <a:avLst/>
            <a:gdLst/>
            <a:ahLst/>
            <a:cxnLst/>
            <a:rect r="r" b="b" t="t" l="l"/>
            <a:pathLst>
              <a:path h="3452926" w="8118049">
                <a:moveTo>
                  <a:pt x="0" y="0"/>
                </a:moveTo>
                <a:lnTo>
                  <a:pt x="8118050" y="0"/>
                </a:lnTo>
                <a:lnTo>
                  <a:pt x="8118050" y="3452926"/>
                </a:lnTo>
                <a:lnTo>
                  <a:pt x="0" y="3452926"/>
                </a:lnTo>
                <a:lnTo>
                  <a:pt x="0" y="0"/>
                </a:lnTo>
                <a:close/>
              </a:path>
            </a:pathLst>
          </a:custGeom>
          <a:blipFill>
            <a:blip r:embed="rId6"/>
            <a:stretch>
              <a:fillRect l="0" t="0" r="0" b="0"/>
            </a:stretch>
          </a:blipFill>
        </p:spPr>
      </p:sp>
      <p:sp>
        <p:nvSpPr>
          <p:cNvPr name="TextBox 10" id="10"/>
          <p:cNvSpPr txBox="true"/>
          <p:nvPr/>
        </p:nvSpPr>
        <p:spPr>
          <a:xfrm rot="0">
            <a:off x="1323222" y="1351274"/>
            <a:ext cx="6113072" cy="977203"/>
          </a:xfrm>
          <a:prstGeom prst="rect">
            <a:avLst/>
          </a:prstGeom>
        </p:spPr>
        <p:txBody>
          <a:bodyPr anchor="t" rtlCol="false" tIns="0" lIns="0" bIns="0" rIns="0">
            <a:spAutoFit/>
          </a:bodyPr>
          <a:lstStyle/>
          <a:p>
            <a:pPr>
              <a:lnSpc>
                <a:spcPts val="7301"/>
              </a:lnSpc>
            </a:pPr>
            <a:r>
              <a:rPr lang="en-US" sz="7527">
                <a:solidFill>
                  <a:srgbClr val="3B435F"/>
                </a:solidFill>
                <a:latin typeface="Poetsen"/>
              </a:rPr>
              <a:t>Main Menu </a:t>
            </a:r>
          </a:p>
        </p:txBody>
      </p:sp>
      <p:sp>
        <p:nvSpPr>
          <p:cNvPr name="TextBox 11" id="11"/>
          <p:cNvSpPr txBox="true"/>
          <p:nvPr/>
        </p:nvSpPr>
        <p:spPr>
          <a:xfrm rot="0">
            <a:off x="1028700" y="3069226"/>
            <a:ext cx="5862015" cy="26738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Main Menu have 3 options: stack operations, queue operations and exiting the program.</a:t>
            </a:r>
          </a:p>
          <a:p>
            <a:pPr marL="608990" indent="-304495" lvl="1">
              <a:lnSpc>
                <a:spcPts val="4231"/>
              </a:lnSpc>
              <a:buFont typeface="Arial"/>
              <a:buChar char="•"/>
            </a:pPr>
            <a:r>
              <a:rPr lang="en-US" sz="2820" spc="2">
                <a:solidFill>
                  <a:srgbClr val="242D47"/>
                </a:solidFill>
                <a:latin typeface="Poppins"/>
              </a:rPr>
              <a:t>Case 3 chosen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9144000" y="406022"/>
            <a:ext cx="16844576" cy="9474956"/>
            <a:chOff x="0" y="0"/>
            <a:chExt cx="11289030" cy="6350000"/>
          </a:xfrm>
        </p:grpSpPr>
        <p:sp>
          <p:nvSpPr>
            <p:cNvPr name="Freeform 3" id="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2"/>
              <a:stretch>
                <a:fillRect l="-40150" t="-26342" r="0" b="-39985"/>
              </a:stretch>
            </a:blipFill>
          </p:spPr>
        </p:sp>
      </p:grpSp>
      <p:grpSp>
        <p:nvGrpSpPr>
          <p:cNvPr name="Group 4" id="4"/>
          <p:cNvGrpSpPr/>
          <p:nvPr/>
        </p:nvGrpSpPr>
        <p:grpSpPr>
          <a:xfrm rot="0">
            <a:off x="-1310329" y="851816"/>
            <a:ext cx="11600850" cy="1876969"/>
            <a:chOff x="0" y="0"/>
            <a:chExt cx="2511807" cy="406400"/>
          </a:xfrm>
        </p:grpSpPr>
        <p:sp>
          <p:nvSpPr>
            <p:cNvPr name="Freeform 5" id="5"/>
            <p:cNvSpPr/>
            <p:nvPr/>
          </p:nvSpPr>
          <p:spPr>
            <a:xfrm flipH="false" flipV="false" rot="0">
              <a:off x="0" y="0"/>
              <a:ext cx="2511807" cy="406400"/>
            </a:xfrm>
            <a:custGeom>
              <a:avLst/>
              <a:gdLst/>
              <a:ahLst/>
              <a:cxnLst/>
              <a:rect r="r" b="b" t="t" l="l"/>
              <a:pathLst>
                <a:path h="406400" w="2511807">
                  <a:moveTo>
                    <a:pt x="0" y="0"/>
                  </a:moveTo>
                  <a:lnTo>
                    <a:pt x="2308607" y="0"/>
                  </a:lnTo>
                  <a:lnTo>
                    <a:pt x="2511807" y="203200"/>
                  </a:lnTo>
                  <a:lnTo>
                    <a:pt x="2308607" y="406400"/>
                  </a:lnTo>
                  <a:lnTo>
                    <a:pt x="0" y="406400"/>
                  </a:lnTo>
                  <a:lnTo>
                    <a:pt x="203200" y="203200"/>
                  </a:lnTo>
                  <a:lnTo>
                    <a:pt x="0" y="0"/>
                  </a:lnTo>
                  <a:close/>
                </a:path>
              </a:pathLst>
            </a:custGeom>
            <a:solidFill>
              <a:srgbClr val="F5BA53"/>
            </a:solidFill>
          </p:spPr>
        </p:sp>
        <p:sp>
          <p:nvSpPr>
            <p:cNvPr name="TextBox 6" id="6"/>
            <p:cNvSpPr txBox="true"/>
            <p:nvPr/>
          </p:nvSpPr>
          <p:spPr>
            <a:xfrm>
              <a:off x="177800" y="-57150"/>
              <a:ext cx="2257807" cy="463550"/>
            </a:xfrm>
            <a:prstGeom prst="rect">
              <a:avLst/>
            </a:prstGeom>
          </p:spPr>
          <p:txBody>
            <a:bodyPr anchor="ctr" rtlCol="false" tIns="50800" lIns="50800" bIns="50800" rIns="50800"/>
            <a:lstStyle/>
            <a:p>
              <a:pPr algn="ctr">
                <a:lnSpc>
                  <a:spcPts val="3219"/>
                </a:lnSpc>
              </a:pPr>
            </a:p>
          </p:txBody>
        </p:sp>
      </p:grpSp>
      <p:sp>
        <p:nvSpPr>
          <p:cNvPr name="TextBox 7" id="7"/>
          <p:cNvSpPr txBox="true"/>
          <p:nvPr/>
        </p:nvSpPr>
        <p:spPr>
          <a:xfrm rot="0">
            <a:off x="477591" y="1336179"/>
            <a:ext cx="8363273"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About Us</a:t>
            </a:r>
          </a:p>
        </p:txBody>
      </p:sp>
      <p:sp>
        <p:nvSpPr>
          <p:cNvPr name="TextBox 8" id="8"/>
          <p:cNvSpPr txBox="true"/>
          <p:nvPr/>
        </p:nvSpPr>
        <p:spPr>
          <a:xfrm rot="0">
            <a:off x="1591455" y="3612477"/>
            <a:ext cx="6811547" cy="1163281"/>
          </a:xfrm>
          <a:prstGeom prst="rect">
            <a:avLst/>
          </a:prstGeom>
        </p:spPr>
        <p:txBody>
          <a:bodyPr anchor="t" rtlCol="false" tIns="0" lIns="0" bIns="0" rIns="0">
            <a:spAutoFit/>
          </a:bodyPr>
          <a:lstStyle/>
          <a:p>
            <a:pPr>
              <a:lnSpc>
                <a:spcPts val="4428"/>
              </a:lnSpc>
            </a:pPr>
            <a:r>
              <a:rPr lang="en-US" sz="3690">
                <a:solidFill>
                  <a:srgbClr val="3B435F"/>
                </a:solidFill>
                <a:latin typeface="Poppins Semi-Bold"/>
              </a:rPr>
              <a:t>We are commited to make this project.</a:t>
            </a:r>
          </a:p>
        </p:txBody>
      </p:sp>
      <p:sp>
        <p:nvSpPr>
          <p:cNvPr name="TextBox 9" id="9"/>
          <p:cNvSpPr txBox="true"/>
          <p:nvPr/>
        </p:nvSpPr>
        <p:spPr>
          <a:xfrm rot="0">
            <a:off x="1591455" y="5032451"/>
            <a:ext cx="5862015" cy="2673831"/>
          </a:xfrm>
          <a:prstGeom prst="rect">
            <a:avLst/>
          </a:prstGeom>
        </p:spPr>
        <p:txBody>
          <a:bodyPr anchor="t" rtlCol="false" tIns="0" lIns="0" bIns="0" rIns="0">
            <a:spAutoFit/>
          </a:bodyPr>
          <a:lstStyle/>
          <a:p>
            <a:pPr>
              <a:lnSpc>
                <a:spcPts val="4231"/>
              </a:lnSpc>
            </a:pPr>
            <a:r>
              <a:rPr lang="en-US" sz="2820" spc="2">
                <a:solidFill>
                  <a:srgbClr val="242D47"/>
                </a:solidFill>
                <a:latin typeface="Poppins"/>
              </a:rPr>
              <a:t>We are all 2nd Year Data Engineering students taking Data Structure and Algoritm, with all of us passionate to present this project to all of you.</a:t>
            </a:r>
          </a:p>
        </p:txBody>
      </p:sp>
      <p:sp>
        <p:nvSpPr>
          <p:cNvPr name="Freeform 10" id="10"/>
          <p:cNvSpPr/>
          <p:nvPr/>
        </p:nvSpPr>
        <p:spPr>
          <a:xfrm flipH="false" flipV="false" rot="0">
            <a:off x="-1762382" y="7653995"/>
            <a:ext cx="6349718" cy="4560252"/>
          </a:xfrm>
          <a:custGeom>
            <a:avLst/>
            <a:gdLst/>
            <a:ahLst/>
            <a:cxnLst/>
            <a:rect r="r" b="b" t="t" l="l"/>
            <a:pathLst>
              <a:path h="4560252" w="6349718">
                <a:moveTo>
                  <a:pt x="0" y="0"/>
                </a:moveTo>
                <a:lnTo>
                  <a:pt x="6349718" y="0"/>
                </a:lnTo>
                <a:lnTo>
                  <a:pt x="6349718" y="4560252"/>
                </a:lnTo>
                <a:lnTo>
                  <a:pt x="0" y="4560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8905716"/>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4187931" y="488529"/>
            <a:ext cx="17362349" cy="9781426"/>
            <a:chOff x="0" y="0"/>
            <a:chExt cx="23149799" cy="13041901"/>
          </a:xfrm>
        </p:grpSpPr>
        <p:grpSp>
          <p:nvGrpSpPr>
            <p:cNvPr name="Group 6" id="6"/>
            <p:cNvGrpSpPr/>
            <p:nvPr/>
          </p:nvGrpSpPr>
          <p:grpSpPr>
            <a:xfrm rot="0">
              <a:off x="0" y="0"/>
              <a:ext cx="15980417" cy="10550439"/>
              <a:chOff x="0" y="0"/>
              <a:chExt cx="3156626" cy="2084037"/>
            </a:xfrm>
          </p:grpSpPr>
          <p:sp>
            <p:nvSpPr>
              <p:cNvPr name="Freeform 7" id="7"/>
              <p:cNvSpPr/>
              <p:nvPr/>
            </p:nvSpPr>
            <p:spPr>
              <a:xfrm flipH="false" flipV="false" rot="0">
                <a:off x="0" y="0"/>
                <a:ext cx="3156626" cy="2084037"/>
              </a:xfrm>
              <a:custGeom>
                <a:avLst/>
                <a:gdLst/>
                <a:ahLst/>
                <a:cxnLst/>
                <a:rect r="r" b="b" t="t" l="l"/>
                <a:pathLst>
                  <a:path h="2084037" w="3156626">
                    <a:moveTo>
                      <a:pt x="20024" y="0"/>
                    </a:moveTo>
                    <a:lnTo>
                      <a:pt x="3136601" y="0"/>
                    </a:lnTo>
                    <a:cubicBezTo>
                      <a:pt x="3141912" y="0"/>
                      <a:pt x="3147005" y="2110"/>
                      <a:pt x="3150761" y="5865"/>
                    </a:cubicBezTo>
                    <a:cubicBezTo>
                      <a:pt x="3154516" y="9620"/>
                      <a:pt x="3156626" y="14714"/>
                      <a:pt x="3156626" y="20024"/>
                    </a:cubicBezTo>
                    <a:lnTo>
                      <a:pt x="3156626" y="2064013"/>
                    </a:lnTo>
                    <a:cubicBezTo>
                      <a:pt x="3156626" y="2069324"/>
                      <a:pt x="3154516" y="2074417"/>
                      <a:pt x="3150761" y="2078172"/>
                    </a:cubicBezTo>
                    <a:cubicBezTo>
                      <a:pt x="3147005" y="2081928"/>
                      <a:pt x="3141912" y="2084037"/>
                      <a:pt x="3136601" y="2084037"/>
                    </a:cubicBezTo>
                    <a:lnTo>
                      <a:pt x="20024" y="2084037"/>
                    </a:lnTo>
                    <a:cubicBezTo>
                      <a:pt x="14714" y="2084037"/>
                      <a:pt x="9620" y="2081928"/>
                      <a:pt x="5865" y="2078172"/>
                    </a:cubicBezTo>
                    <a:cubicBezTo>
                      <a:pt x="2110" y="2074417"/>
                      <a:pt x="0" y="2069324"/>
                      <a:pt x="0" y="2064013"/>
                    </a:cubicBezTo>
                    <a:lnTo>
                      <a:pt x="0" y="20024"/>
                    </a:lnTo>
                    <a:cubicBezTo>
                      <a:pt x="0" y="14714"/>
                      <a:pt x="2110" y="9620"/>
                      <a:pt x="5865" y="5865"/>
                    </a:cubicBezTo>
                    <a:cubicBezTo>
                      <a:pt x="9620" y="2110"/>
                      <a:pt x="14714" y="0"/>
                      <a:pt x="20024" y="0"/>
                    </a:cubicBezTo>
                    <a:close/>
                  </a:path>
                </a:pathLst>
              </a:custGeom>
              <a:solidFill>
                <a:srgbClr val="545454"/>
              </a:solidFill>
            </p:spPr>
          </p:sp>
          <p:sp>
            <p:nvSpPr>
              <p:cNvPr name="TextBox 8" id="8"/>
              <p:cNvSpPr txBox="true"/>
              <p:nvPr/>
            </p:nvSpPr>
            <p:spPr>
              <a:xfrm>
                <a:off x="0" y="-38100"/>
                <a:ext cx="3156626" cy="212213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330557"/>
              <a:ext cx="23149799" cy="12711344"/>
            </a:xfrm>
            <a:custGeom>
              <a:avLst/>
              <a:gdLst/>
              <a:ahLst/>
              <a:cxnLst/>
              <a:rect r="r" b="b" t="t" l="l"/>
              <a:pathLst>
                <a:path h="12711344" w="23149799">
                  <a:moveTo>
                    <a:pt x="0" y="0"/>
                  </a:moveTo>
                  <a:lnTo>
                    <a:pt x="23149799" y="0"/>
                  </a:lnTo>
                  <a:lnTo>
                    <a:pt x="23149799" y="12711344"/>
                  </a:lnTo>
                  <a:lnTo>
                    <a:pt x="0" y="12711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14942" y="720228"/>
              <a:ext cx="14499687" cy="7664074"/>
              <a:chOff x="0" y="0"/>
              <a:chExt cx="2284104" cy="1207305"/>
            </a:xfrm>
          </p:grpSpPr>
          <p:sp>
            <p:nvSpPr>
              <p:cNvPr name="Freeform 11" id="11"/>
              <p:cNvSpPr/>
              <p:nvPr/>
            </p:nvSpPr>
            <p:spPr>
              <a:xfrm flipH="false" flipV="false" rot="0">
                <a:off x="0" y="0"/>
                <a:ext cx="2284104" cy="1207305"/>
              </a:xfrm>
              <a:custGeom>
                <a:avLst/>
                <a:gdLst/>
                <a:ahLst/>
                <a:cxnLst/>
                <a:rect r="r" b="b" t="t" l="l"/>
                <a:pathLst>
                  <a:path h="1207305" w="2284104">
                    <a:moveTo>
                      <a:pt x="0" y="0"/>
                    </a:moveTo>
                    <a:lnTo>
                      <a:pt x="2284104" y="0"/>
                    </a:lnTo>
                    <a:lnTo>
                      <a:pt x="2284104" y="1207305"/>
                    </a:lnTo>
                    <a:lnTo>
                      <a:pt x="0" y="1207305"/>
                    </a:lnTo>
                    <a:close/>
                  </a:path>
                </a:pathLst>
              </a:custGeom>
              <a:solidFill>
                <a:srgbClr val="FEF7E4"/>
              </a:solidFill>
            </p:spPr>
          </p:sp>
          <p:sp>
            <p:nvSpPr>
              <p:cNvPr name="TextBox 12" id="12"/>
              <p:cNvSpPr txBox="true"/>
              <p:nvPr/>
            </p:nvSpPr>
            <p:spPr>
              <a:xfrm>
                <a:off x="0" y="-47625"/>
                <a:ext cx="2284104" cy="1254930"/>
              </a:xfrm>
              <a:prstGeom prst="rect">
                <a:avLst/>
              </a:prstGeom>
            </p:spPr>
            <p:txBody>
              <a:bodyPr anchor="ctr" rtlCol="false" tIns="63700" lIns="63700" bIns="63700" rIns="63700"/>
              <a:lstStyle/>
              <a:p>
                <a:pPr algn="ctr">
                  <a:lnSpc>
                    <a:spcPts val="3335"/>
                  </a:lnSpc>
                  <a:spcBef>
                    <a:spcPct val="0"/>
                  </a:spcBef>
                </a:pPr>
              </a:p>
            </p:txBody>
          </p:sp>
        </p:grpSp>
      </p:grpSp>
      <p:grpSp>
        <p:nvGrpSpPr>
          <p:cNvPr name="Group 13" id="13"/>
          <p:cNvGrpSpPr/>
          <p:nvPr/>
        </p:nvGrpSpPr>
        <p:grpSpPr>
          <a:xfrm rot="0">
            <a:off x="5897173" y="3477418"/>
            <a:ext cx="650739" cy="6507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1</a:t>
              </a:r>
            </a:p>
          </p:txBody>
        </p:sp>
      </p:grpSp>
      <p:sp>
        <p:nvSpPr>
          <p:cNvPr name="TextBox 16" id="16"/>
          <p:cNvSpPr txBox="true"/>
          <p:nvPr/>
        </p:nvSpPr>
        <p:spPr>
          <a:xfrm rot="0">
            <a:off x="5682346" y="1741377"/>
            <a:ext cx="8844587" cy="1063285"/>
          </a:xfrm>
          <a:prstGeom prst="rect">
            <a:avLst/>
          </a:prstGeom>
        </p:spPr>
        <p:txBody>
          <a:bodyPr anchor="t" rtlCol="false" tIns="0" lIns="0" bIns="0" rIns="0">
            <a:spAutoFit/>
          </a:bodyPr>
          <a:lstStyle/>
          <a:p>
            <a:pPr algn="ctr">
              <a:lnSpc>
                <a:spcPts val="7903"/>
              </a:lnSpc>
            </a:pPr>
            <a:r>
              <a:rPr lang="en-US" sz="8147">
                <a:solidFill>
                  <a:srgbClr val="3B435F"/>
                </a:solidFill>
                <a:latin typeface="Poetsen"/>
              </a:rPr>
              <a:t>Contents</a:t>
            </a:r>
          </a:p>
        </p:txBody>
      </p:sp>
      <p:sp>
        <p:nvSpPr>
          <p:cNvPr name="TextBox 17" id="17"/>
          <p:cNvSpPr txBox="true"/>
          <p:nvPr/>
        </p:nvSpPr>
        <p:spPr>
          <a:xfrm rot="0">
            <a:off x="6811383" y="3454258"/>
            <a:ext cx="3717370" cy="593303"/>
          </a:xfrm>
          <a:prstGeom prst="rect">
            <a:avLst/>
          </a:prstGeom>
        </p:spPr>
        <p:txBody>
          <a:bodyPr anchor="t" rtlCol="false" tIns="0" lIns="0" bIns="0" rIns="0">
            <a:spAutoFit/>
          </a:bodyPr>
          <a:lstStyle/>
          <a:p>
            <a:pPr>
              <a:lnSpc>
                <a:spcPts val="4658"/>
              </a:lnSpc>
            </a:pPr>
            <a:r>
              <a:rPr lang="en-US" sz="3327">
                <a:solidFill>
                  <a:srgbClr val="3B435F"/>
                </a:solidFill>
                <a:latin typeface="Poppins Semi-Bold"/>
              </a:rPr>
              <a:t>Objective</a:t>
            </a:r>
          </a:p>
        </p:txBody>
      </p:sp>
      <p:grpSp>
        <p:nvGrpSpPr>
          <p:cNvPr name="Group 18" id="18"/>
          <p:cNvGrpSpPr/>
          <p:nvPr/>
        </p:nvGrpSpPr>
        <p:grpSpPr>
          <a:xfrm rot="0">
            <a:off x="5897173" y="4444944"/>
            <a:ext cx="650739" cy="65073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2</a:t>
              </a:r>
            </a:p>
          </p:txBody>
        </p:sp>
      </p:grpSp>
      <p:sp>
        <p:nvSpPr>
          <p:cNvPr name="TextBox 21" id="21"/>
          <p:cNvSpPr txBox="true"/>
          <p:nvPr/>
        </p:nvSpPr>
        <p:spPr>
          <a:xfrm rot="0">
            <a:off x="6811383" y="4421784"/>
            <a:ext cx="3717370" cy="593303"/>
          </a:xfrm>
          <a:prstGeom prst="rect">
            <a:avLst/>
          </a:prstGeom>
        </p:spPr>
        <p:txBody>
          <a:bodyPr anchor="t" rtlCol="false" tIns="0" lIns="0" bIns="0" rIns="0">
            <a:spAutoFit/>
          </a:bodyPr>
          <a:lstStyle/>
          <a:p>
            <a:pPr>
              <a:lnSpc>
                <a:spcPts val="4658"/>
              </a:lnSpc>
            </a:pPr>
            <a:r>
              <a:rPr lang="en-US" sz="3327">
                <a:solidFill>
                  <a:srgbClr val="3B435F"/>
                </a:solidFill>
                <a:latin typeface="Poppins Semi-Bold"/>
              </a:rPr>
              <a:t>Synopsis</a:t>
            </a:r>
          </a:p>
        </p:txBody>
      </p:sp>
      <p:grpSp>
        <p:nvGrpSpPr>
          <p:cNvPr name="Group 22" id="22"/>
          <p:cNvGrpSpPr/>
          <p:nvPr/>
        </p:nvGrpSpPr>
        <p:grpSpPr>
          <a:xfrm rot="0">
            <a:off x="10203384" y="3477418"/>
            <a:ext cx="650739" cy="65073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3</a:t>
              </a:r>
            </a:p>
          </p:txBody>
        </p:sp>
      </p:grpSp>
      <p:sp>
        <p:nvSpPr>
          <p:cNvPr name="TextBox 25" id="25"/>
          <p:cNvSpPr txBox="true"/>
          <p:nvPr/>
        </p:nvSpPr>
        <p:spPr>
          <a:xfrm rot="0">
            <a:off x="11206548" y="3458510"/>
            <a:ext cx="3717370" cy="593303"/>
          </a:xfrm>
          <a:prstGeom prst="rect">
            <a:avLst/>
          </a:prstGeom>
        </p:spPr>
        <p:txBody>
          <a:bodyPr anchor="t" rtlCol="false" tIns="0" lIns="0" bIns="0" rIns="0">
            <a:spAutoFit/>
          </a:bodyPr>
          <a:lstStyle/>
          <a:p>
            <a:pPr>
              <a:lnSpc>
                <a:spcPts val="4658"/>
              </a:lnSpc>
            </a:pPr>
            <a:r>
              <a:rPr lang="en-US" sz="3327">
                <a:solidFill>
                  <a:srgbClr val="3B435F"/>
                </a:solidFill>
                <a:latin typeface="Poppins Semi-Bold"/>
              </a:rPr>
              <a:t>Design</a:t>
            </a:r>
          </a:p>
        </p:txBody>
      </p:sp>
      <p:grpSp>
        <p:nvGrpSpPr>
          <p:cNvPr name="Group 26" id="26"/>
          <p:cNvGrpSpPr/>
          <p:nvPr/>
        </p:nvGrpSpPr>
        <p:grpSpPr>
          <a:xfrm rot="0">
            <a:off x="10203384" y="4444944"/>
            <a:ext cx="650739" cy="65073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BA53"/>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219"/>
                </a:lnSpc>
              </a:pPr>
              <a:r>
                <a:rPr lang="en-US" sz="2299">
                  <a:solidFill>
                    <a:srgbClr val="000000"/>
                  </a:solidFill>
                  <a:latin typeface="Poetsen"/>
                </a:rPr>
                <a:t>4</a:t>
              </a:r>
            </a:p>
          </p:txBody>
        </p:sp>
      </p:grpSp>
      <p:sp>
        <p:nvSpPr>
          <p:cNvPr name="TextBox 29" id="29"/>
          <p:cNvSpPr txBox="true"/>
          <p:nvPr/>
        </p:nvSpPr>
        <p:spPr>
          <a:xfrm rot="0">
            <a:off x="11206548" y="4421784"/>
            <a:ext cx="3717370" cy="593303"/>
          </a:xfrm>
          <a:prstGeom prst="rect">
            <a:avLst/>
          </a:prstGeom>
        </p:spPr>
        <p:txBody>
          <a:bodyPr anchor="t" rtlCol="false" tIns="0" lIns="0" bIns="0" rIns="0">
            <a:spAutoFit/>
          </a:bodyPr>
          <a:lstStyle/>
          <a:p>
            <a:pPr>
              <a:lnSpc>
                <a:spcPts val="4658"/>
              </a:lnSpc>
            </a:pPr>
            <a:r>
              <a:rPr lang="en-US" sz="3327">
                <a:solidFill>
                  <a:srgbClr val="3B435F"/>
                </a:solidFill>
                <a:latin typeface="Poppins Semi-Bold"/>
              </a:rPr>
              <a:t>Implementation</a:t>
            </a:r>
          </a:p>
        </p:txBody>
      </p:sp>
      <p:sp>
        <p:nvSpPr>
          <p:cNvPr name="Freeform 30" id="30"/>
          <p:cNvSpPr/>
          <p:nvPr/>
        </p:nvSpPr>
        <p:spPr>
          <a:xfrm flipH="true" flipV="false" rot="0">
            <a:off x="503190" y="1891483"/>
            <a:ext cx="5042317" cy="8378472"/>
          </a:xfrm>
          <a:custGeom>
            <a:avLst/>
            <a:gdLst/>
            <a:ahLst/>
            <a:cxnLst/>
            <a:rect r="r" b="b" t="t" l="l"/>
            <a:pathLst>
              <a:path h="8378472" w="5042317">
                <a:moveTo>
                  <a:pt x="5042317" y="0"/>
                </a:moveTo>
                <a:lnTo>
                  <a:pt x="0" y="0"/>
                </a:lnTo>
                <a:lnTo>
                  <a:pt x="0" y="8378472"/>
                </a:lnTo>
                <a:lnTo>
                  <a:pt x="5042317" y="8378472"/>
                </a:lnTo>
                <a:lnTo>
                  <a:pt x="50423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8905716"/>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sp>
        <p:nvSpPr>
          <p:cNvPr name="Freeform 5" id="5"/>
          <p:cNvSpPr/>
          <p:nvPr/>
        </p:nvSpPr>
        <p:spPr>
          <a:xfrm flipH="false" flipV="false" rot="0">
            <a:off x="13748104" y="0"/>
            <a:ext cx="5303293" cy="2728785"/>
          </a:xfrm>
          <a:custGeom>
            <a:avLst/>
            <a:gdLst/>
            <a:ahLst/>
            <a:cxnLst/>
            <a:rect r="r" b="b" t="t" l="l"/>
            <a:pathLst>
              <a:path h="2728785" w="5303293">
                <a:moveTo>
                  <a:pt x="0" y="0"/>
                </a:moveTo>
                <a:lnTo>
                  <a:pt x="5303293" y="0"/>
                </a:lnTo>
                <a:lnTo>
                  <a:pt x="5303293" y="2728785"/>
                </a:lnTo>
                <a:lnTo>
                  <a:pt x="0" y="27287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688000" y="1280920"/>
            <a:ext cx="8709150" cy="8598306"/>
          </a:xfrm>
          <a:custGeom>
            <a:avLst/>
            <a:gdLst/>
            <a:ahLst/>
            <a:cxnLst/>
            <a:rect r="r" b="b" t="t" l="l"/>
            <a:pathLst>
              <a:path h="8598306" w="8709150">
                <a:moveTo>
                  <a:pt x="0" y="0"/>
                </a:moveTo>
                <a:lnTo>
                  <a:pt x="8709150" y="0"/>
                </a:lnTo>
                <a:lnTo>
                  <a:pt x="8709150" y="8598306"/>
                </a:lnTo>
                <a:lnTo>
                  <a:pt x="0" y="8598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310329" y="851816"/>
            <a:ext cx="12939588" cy="1876969"/>
            <a:chOff x="0" y="0"/>
            <a:chExt cx="2801670" cy="406400"/>
          </a:xfrm>
        </p:grpSpPr>
        <p:sp>
          <p:nvSpPr>
            <p:cNvPr name="Freeform 8" id="8"/>
            <p:cNvSpPr/>
            <p:nvPr/>
          </p:nvSpPr>
          <p:spPr>
            <a:xfrm flipH="false" flipV="false" rot="0">
              <a:off x="0" y="0"/>
              <a:ext cx="2801670" cy="406400"/>
            </a:xfrm>
            <a:custGeom>
              <a:avLst/>
              <a:gdLst/>
              <a:ahLst/>
              <a:cxnLst/>
              <a:rect r="r" b="b" t="t" l="l"/>
              <a:pathLst>
                <a:path h="406400" w="2801670">
                  <a:moveTo>
                    <a:pt x="0" y="0"/>
                  </a:moveTo>
                  <a:lnTo>
                    <a:pt x="2598470" y="0"/>
                  </a:lnTo>
                  <a:lnTo>
                    <a:pt x="2801670" y="203200"/>
                  </a:lnTo>
                  <a:lnTo>
                    <a:pt x="2598470" y="406400"/>
                  </a:lnTo>
                  <a:lnTo>
                    <a:pt x="0" y="406400"/>
                  </a:lnTo>
                  <a:lnTo>
                    <a:pt x="203200" y="203200"/>
                  </a:lnTo>
                  <a:lnTo>
                    <a:pt x="0" y="0"/>
                  </a:lnTo>
                  <a:close/>
                </a:path>
              </a:pathLst>
            </a:custGeom>
            <a:solidFill>
              <a:srgbClr val="F5BA53"/>
            </a:solidFill>
          </p:spPr>
        </p:sp>
        <p:sp>
          <p:nvSpPr>
            <p:cNvPr name="TextBox 9" id="9"/>
            <p:cNvSpPr txBox="true"/>
            <p:nvPr/>
          </p:nvSpPr>
          <p:spPr>
            <a:xfrm>
              <a:off x="177800" y="-57150"/>
              <a:ext cx="2547670" cy="463550"/>
            </a:xfrm>
            <a:prstGeom prst="rect">
              <a:avLst/>
            </a:prstGeom>
          </p:spPr>
          <p:txBody>
            <a:bodyPr anchor="ctr" rtlCol="false" tIns="50800" lIns="50800" bIns="50800" rIns="50800"/>
            <a:lstStyle/>
            <a:p>
              <a:pPr algn="ctr">
                <a:lnSpc>
                  <a:spcPts val="3219"/>
                </a:lnSpc>
              </a:pPr>
            </a:p>
          </p:txBody>
        </p:sp>
      </p:grpSp>
      <p:sp>
        <p:nvSpPr>
          <p:cNvPr name="TextBox 10" id="10"/>
          <p:cNvSpPr txBox="true"/>
          <p:nvPr/>
        </p:nvSpPr>
        <p:spPr>
          <a:xfrm rot="0">
            <a:off x="1415153" y="1296944"/>
            <a:ext cx="8363273"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Objective</a:t>
            </a:r>
          </a:p>
        </p:txBody>
      </p:sp>
      <p:sp>
        <p:nvSpPr>
          <p:cNvPr name="TextBox 11" id="11"/>
          <p:cNvSpPr txBox="true"/>
          <p:nvPr/>
        </p:nvSpPr>
        <p:spPr>
          <a:xfrm rot="0">
            <a:off x="1178751" y="3399018"/>
            <a:ext cx="9226721" cy="578585"/>
          </a:xfrm>
          <a:prstGeom prst="rect">
            <a:avLst/>
          </a:prstGeom>
        </p:spPr>
        <p:txBody>
          <a:bodyPr anchor="t" rtlCol="false" tIns="0" lIns="0" bIns="0" rIns="0">
            <a:spAutoFit/>
          </a:bodyPr>
          <a:lstStyle/>
          <a:p>
            <a:pPr algn="ctr">
              <a:lnSpc>
                <a:spcPts val="4309"/>
              </a:lnSpc>
            </a:pPr>
            <a:r>
              <a:rPr lang="en-US" sz="3591">
                <a:solidFill>
                  <a:srgbClr val="3B435F"/>
                </a:solidFill>
                <a:latin typeface="Poppins Semi-Bold"/>
              </a:rPr>
              <a:t>Our project is aiming:</a:t>
            </a:r>
          </a:p>
        </p:txBody>
      </p:sp>
      <p:sp>
        <p:nvSpPr>
          <p:cNvPr name="TextBox 12" id="12"/>
          <p:cNvSpPr txBox="true"/>
          <p:nvPr/>
        </p:nvSpPr>
        <p:spPr>
          <a:xfrm rot="0">
            <a:off x="935441" y="4568152"/>
            <a:ext cx="9322696" cy="3740631"/>
          </a:xfrm>
          <a:prstGeom prst="rect">
            <a:avLst/>
          </a:prstGeom>
        </p:spPr>
        <p:txBody>
          <a:bodyPr anchor="t" rtlCol="false" tIns="0" lIns="0" bIns="0" rIns="0">
            <a:spAutoFit/>
          </a:bodyPr>
          <a:lstStyle/>
          <a:p>
            <a:pPr>
              <a:lnSpc>
                <a:spcPts val="4231"/>
              </a:lnSpc>
            </a:pPr>
            <a:r>
              <a:rPr lang="en-US" sz="2820" spc="2">
                <a:solidFill>
                  <a:srgbClr val="242D47"/>
                </a:solidFill>
                <a:latin typeface="Poppins"/>
              </a:rPr>
              <a:t> To utilize a stack and queue operations to manage packages, the administrator can add new packages with information like the tracking number, address, sender, recipient, category, and delivery status, among other tasks, using the system. The system also uses stack and queue operations to delete a package.</a:t>
            </a:r>
          </a:p>
        </p:txBody>
      </p:sp>
      <p:sp>
        <p:nvSpPr>
          <p:cNvPr name="Freeform 13" id="13"/>
          <p:cNvSpPr/>
          <p:nvPr/>
        </p:nvSpPr>
        <p:spPr>
          <a:xfrm flipH="true" flipV="false" rot="-837042">
            <a:off x="12961594" y="683851"/>
            <a:ext cx="2528893" cy="689698"/>
          </a:xfrm>
          <a:custGeom>
            <a:avLst/>
            <a:gdLst/>
            <a:ahLst/>
            <a:cxnLst/>
            <a:rect r="r" b="b" t="t" l="l"/>
            <a:pathLst>
              <a:path h="689698" w="2528893">
                <a:moveTo>
                  <a:pt x="2528893" y="0"/>
                </a:moveTo>
                <a:lnTo>
                  <a:pt x="0" y="0"/>
                </a:lnTo>
                <a:lnTo>
                  <a:pt x="0" y="689698"/>
                </a:lnTo>
                <a:lnTo>
                  <a:pt x="2528893" y="689698"/>
                </a:lnTo>
                <a:lnTo>
                  <a:pt x="252889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1070826" y="9171641"/>
            <a:ext cx="20429652" cy="1749036"/>
            <a:chOff x="0" y="0"/>
            <a:chExt cx="27239536" cy="2332049"/>
          </a:xfrm>
        </p:grpSpPr>
        <p:sp>
          <p:nvSpPr>
            <p:cNvPr name="Freeform 3" id="3"/>
            <p:cNvSpPr/>
            <p:nvPr/>
          </p:nvSpPr>
          <p:spPr>
            <a:xfrm flipH="false" flipV="false" rot="0">
              <a:off x="0"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sp>
          <p:nvSpPr>
            <p:cNvPr name="Freeform 4" id="4"/>
            <p:cNvSpPr/>
            <p:nvPr/>
          </p:nvSpPr>
          <p:spPr>
            <a:xfrm flipH="false" flipV="false" rot="0">
              <a:off x="13546252" y="0"/>
              <a:ext cx="13693284" cy="2332049"/>
            </a:xfrm>
            <a:custGeom>
              <a:avLst/>
              <a:gdLst/>
              <a:ahLst/>
              <a:cxnLst/>
              <a:rect r="r" b="b" t="t" l="l"/>
              <a:pathLst>
                <a:path h="2332049" w="13693284">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r="0" b="0"/>
              </a:stretch>
            </a:blipFill>
          </p:spPr>
        </p:sp>
      </p:grpSp>
      <p:grpSp>
        <p:nvGrpSpPr>
          <p:cNvPr name="Group 5" id="5"/>
          <p:cNvGrpSpPr/>
          <p:nvPr/>
        </p:nvGrpSpPr>
        <p:grpSpPr>
          <a:xfrm rot="0">
            <a:off x="3325832" y="3037127"/>
            <a:ext cx="11030064" cy="5826172"/>
            <a:chOff x="0" y="0"/>
            <a:chExt cx="3112619" cy="1644112"/>
          </a:xfrm>
        </p:grpSpPr>
        <p:sp>
          <p:nvSpPr>
            <p:cNvPr name="Freeform 6" id="6"/>
            <p:cNvSpPr/>
            <p:nvPr/>
          </p:nvSpPr>
          <p:spPr>
            <a:xfrm flipH="false" flipV="false" rot="0">
              <a:off x="0" y="0"/>
              <a:ext cx="3112620" cy="1644112"/>
            </a:xfrm>
            <a:custGeom>
              <a:avLst/>
              <a:gdLst/>
              <a:ahLst/>
              <a:cxnLst/>
              <a:rect r="r" b="b" t="t" l="l"/>
              <a:pathLst>
                <a:path h="1644112" w="3112620">
                  <a:moveTo>
                    <a:pt x="0" y="0"/>
                  </a:moveTo>
                  <a:lnTo>
                    <a:pt x="3112620" y="0"/>
                  </a:lnTo>
                  <a:lnTo>
                    <a:pt x="3112620" y="1644112"/>
                  </a:lnTo>
                  <a:lnTo>
                    <a:pt x="0" y="1644112"/>
                  </a:lnTo>
                  <a:close/>
                </a:path>
              </a:pathLst>
            </a:custGeom>
            <a:solidFill>
              <a:srgbClr val="FEF7E4"/>
            </a:solidFill>
            <a:ln w="171450" cap="sq">
              <a:solidFill>
                <a:srgbClr val="BD651D"/>
              </a:solidFill>
              <a:prstDash val="solid"/>
              <a:miter/>
            </a:ln>
          </p:spPr>
        </p:sp>
        <p:sp>
          <p:nvSpPr>
            <p:cNvPr name="TextBox 7" id="7"/>
            <p:cNvSpPr txBox="true"/>
            <p:nvPr/>
          </p:nvSpPr>
          <p:spPr>
            <a:xfrm>
              <a:off x="0" y="-57150"/>
              <a:ext cx="3112619" cy="1701262"/>
            </a:xfrm>
            <a:prstGeom prst="rect">
              <a:avLst/>
            </a:prstGeom>
          </p:spPr>
          <p:txBody>
            <a:bodyPr anchor="ctr" rtlCol="false" tIns="50800" lIns="50800" bIns="50800" rIns="50800"/>
            <a:lstStyle/>
            <a:p>
              <a:pPr marL="496567" indent="-248284" lvl="1">
                <a:lnSpc>
                  <a:spcPts val="3219"/>
                </a:lnSpc>
                <a:buFont typeface="Arial"/>
                <a:buChar char="•"/>
              </a:pPr>
              <a:r>
                <a:rPr lang="en-US" sz="2299">
                  <a:solidFill>
                    <a:srgbClr val="000000"/>
                  </a:solidFill>
                  <a:latin typeface="Poppins"/>
                </a:rPr>
                <a:t>WE USE STACK AND QUEUE OPERATIONS IN OUR PROJECT. OUR PROJECT IS MAINLY ABOUT MANAGING PARCELS IN COURIER SERVICE.</a:t>
              </a:r>
            </a:p>
            <a:p>
              <a:pPr>
                <a:lnSpc>
                  <a:spcPts val="3219"/>
                </a:lnSpc>
              </a:pPr>
            </a:p>
            <a:p>
              <a:pPr marL="496567" indent="-248284" lvl="1">
                <a:lnSpc>
                  <a:spcPts val="3219"/>
                </a:lnSpc>
                <a:buFont typeface="Arial"/>
                <a:buChar char="•"/>
              </a:pPr>
              <a:r>
                <a:rPr lang="en-US" sz="2299">
                  <a:solidFill>
                    <a:srgbClr val="000000"/>
                  </a:solidFill>
                  <a:latin typeface="Poppins"/>
                </a:rPr>
                <a:t>FOR RETRIEVING A LIST OF PARCELS, WE USE FILE OPERATIONS BY IMPORTING A TXT FILE NAMED “ </a:t>
              </a:r>
              <a:r>
                <a:rPr lang="en-US" sz="2299">
                  <a:solidFill>
                    <a:srgbClr val="000000"/>
                  </a:solidFill>
                  <a:latin typeface="Poppins Bold"/>
                </a:rPr>
                <a:t>PARCELDATAPROJECT.TXT</a:t>
              </a:r>
              <a:r>
                <a:rPr lang="en-US" sz="2299">
                  <a:solidFill>
                    <a:srgbClr val="000000"/>
                  </a:solidFill>
                  <a:latin typeface="Poppins"/>
                </a:rPr>
                <a:t> ''.</a:t>
              </a:r>
            </a:p>
            <a:p>
              <a:pPr>
                <a:lnSpc>
                  <a:spcPts val="3219"/>
                </a:lnSpc>
              </a:pPr>
            </a:p>
            <a:p>
              <a:pPr marL="496567" indent="-248284" lvl="1">
                <a:lnSpc>
                  <a:spcPts val="3219"/>
                </a:lnSpc>
                <a:buFont typeface="Arial"/>
                <a:buChar char="•"/>
              </a:pPr>
              <a:r>
                <a:rPr lang="en-US" sz="2299">
                  <a:solidFill>
                    <a:srgbClr val="000000"/>
                  </a:solidFill>
                  <a:latin typeface="Poppins"/>
                </a:rPr>
                <a:t>FOR </a:t>
              </a:r>
              <a:r>
                <a:rPr lang="en-US" sz="2299">
                  <a:solidFill>
                    <a:srgbClr val="000000"/>
                  </a:solidFill>
                  <a:latin typeface="Poppins Bold"/>
                </a:rPr>
                <a:t>STACK OPERATIONS</a:t>
              </a:r>
              <a:r>
                <a:rPr lang="en-US" sz="2299">
                  <a:solidFill>
                    <a:srgbClr val="000000"/>
                  </a:solidFill>
                  <a:latin typeface="Poppins"/>
                </a:rPr>
                <a:t>, WE SIMPLY USE THE </a:t>
              </a:r>
              <a:r>
                <a:rPr lang="en-US" sz="2299">
                  <a:solidFill>
                    <a:srgbClr val="000000"/>
                  </a:solidFill>
                  <a:latin typeface="Poppins Bold"/>
                </a:rPr>
                <a:t>PUSH</a:t>
              </a:r>
              <a:r>
                <a:rPr lang="en-US" sz="2299">
                  <a:solidFill>
                    <a:srgbClr val="000000"/>
                  </a:solidFill>
                  <a:latin typeface="Poppins"/>
                </a:rPr>
                <a:t> FUNCTION TO ADD A NEW PARCEL INTO THE SYSTEM. FOR DELETING AN UNNECESSARY PARCEL, WE APPLY THE </a:t>
              </a:r>
              <a:r>
                <a:rPr lang="en-US" sz="2299">
                  <a:solidFill>
                    <a:srgbClr val="000000"/>
                  </a:solidFill>
                  <a:latin typeface="Poppins Bold"/>
                </a:rPr>
                <a:t>POP</a:t>
              </a:r>
              <a:r>
                <a:rPr lang="en-US" sz="2299">
                  <a:solidFill>
                    <a:srgbClr val="000000"/>
                  </a:solidFill>
                  <a:latin typeface="Poppins"/>
                </a:rPr>
                <a:t> FUNCTION.</a:t>
              </a:r>
            </a:p>
            <a:p>
              <a:pPr>
                <a:lnSpc>
                  <a:spcPts val="3219"/>
                </a:lnSpc>
              </a:pPr>
            </a:p>
            <a:p>
              <a:pPr marL="496567" indent="-248284" lvl="1">
                <a:lnSpc>
                  <a:spcPts val="3219"/>
                </a:lnSpc>
                <a:buFont typeface="Arial"/>
                <a:buChar char="•"/>
              </a:pPr>
              <a:r>
                <a:rPr lang="en-US" sz="2299">
                  <a:solidFill>
                    <a:srgbClr val="000000"/>
                  </a:solidFill>
                  <a:latin typeface="Poppins"/>
                </a:rPr>
                <a:t>FOR </a:t>
              </a:r>
              <a:r>
                <a:rPr lang="en-US" sz="2299">
                  <a:solidFill>
                    <a:srgbClr val="000000"/>
                  </a:solidFill>
                  <a:latin typeface="Poppins Bold"/>
                </a:rPr>
                <a:t>QUEUE OPERATIONS</a:t>
              </a:r>
              <a:r>
                <a:rPr lang="en-US" sz="2299">
                  <a:solidFill>
                    <a:srgbClr val="000000"/>
                  </a:solidFill>
                  <a:latin typeface="Poppins"/>
                </a:rPr>
                <a:t>, WE SIMPLY USE THE </a:t>
              </a:r>
              <a:r>
                <a:rPr lang="en-US" sz="2299">
                  <a:solidFill>
                    <a:srgbClr val="000000"/>
                  </a:solidFill>
                  <a:latin typeface="Poppins Bold"/>
                </a:rPr>
                <a:t>ENQUEUE</a:t>
              </a:r>
              <a:r>
                <a:rPr lang="en-US" sz="2299">
                  <a:solidFill>
                    <a:srgbClr val="000000"/>
                  </a:solidFill>
                  <a:latin typeface="Poppins"/>
                </a:rPr>
                <a:t> FUNCTION TO ADD A NEW PARCEL INTO THE SYSTEM. FOR DELETING AN UNNECESSARY PARCEL, WE APPLY THE </a:t>
              </a:r>
              <a:r>
                <a:rPr lang="en-US" sz="2299">
                  <a:solidFill>
                    <a:srgbClr val="000000"/>
                  </a:solidFill>
                  <a:latin typeface="Poppins Bold"/>
                </a:rPr>
                <a:t>DEQUEUE</a:t>
              </a:r>
              <a:r>
                <a:rPr lang="en-US" sz="2299">
                  <a:solidFill>
                    <a:srgbClr val="000000"/>
                  </a:solidFill>
                  <a:latin typeface="Poppins"/>
                </a:rPr>
                <a:t> FUNCTION.</a:t>
              </a:r>
            </a:p>
          </p:txBody>
        </p:sp>
      </p:grpSp>
      <p:grpSp>
        <p:nvGrpSpPr>
          <p:cNvPr name="Group 8" id="8"/>
          <p:cNvGrpSpPr/>
          <p:nvPr/>
        </p:nvGrpSpPr>
        <p:grpSpPr>
          <a:xfrm rot="0">
            <a:off x="-1310329" y="851816"/>
            <a:ext cx="11600850" cy="1876969"/>
            <a:chOff x="0" y="0"/>
            <a:chExt cx="2511807" cy="406400"/>
          </a:xfrm>
        </p:grpSpPr>
        <p:sp>
          <p:nvSpPr>
            <p:cNvPr name="Freeform 9" id="9"/>
            <p:cNvSpPr/>
            <p:nvPr/>
          </p:nvSpPr>
          <p:spPr>
            <a:xfrm flipH="false" flipV="false" rot="0">
              <a:off x="0" y="0"/>
              <a:ext cx="2511807" cy="406400"/>
            </a:xfrm>
            <a:custGeom>
              <a:avLst/>
              <a:gdLst/>
              <a:ahLst/>
              <a:cxnLst/>
              <a:rect r="r" b="b" t="t" l="l"/>
              <a:pathLst>
                <a:path h="406400" w="2511807">
                  <a:moveTo>
                    <a:pt x="0" y="0"/>
                  </a:moveTo>
                  <a:lnTo>
                    <a:pt x="2308607" y="0"/>
                  </a:lnTo>
                  <a:lnTo>
                    <a:pt x="2511807" y="203200"/>
                  </a:lnTo>
                  <a:lnTo>
                    <a:pt x="2308607" y="406400"/>
                  </a:lnTo>
                  <a:lnTo>
                    <a:pt x="0" y="406400"/>
                  </a:lnTo>
                  <a:lnTo>
                    <a:pt x="203200" y="203200"/>
                  </a:lnTo>
                  <a:lnTo>
                    <a:pt x="0" y="0"/>
                  </a:lnTo>
                  <a:close/>
                </a:path>
              </a:pathLst>
            </a:custGeom>
            <a:solidFill>
              <a:srgbClr val="F5BA53"/>
            </a:solidFill>
          </p:spPr>
        </p:sp>
        <p:sp>
          <p:nvSpPr>
            <p:cNvPr name="TextBox 10" id="10"/>
            <p:cNvSpPr txBox="true"/>
            <p:nvPr/>
          </p:nvSpPr>
          <p:spPr>
            <a:xfrm>
              <a:off x="177800" y="-57150"/>
              <a:ext cx="2257807" cy="463550"/>
            </a:xfrm>
            <a:prstGeom prst="rect">
              <a:avLst/>
            </a:prstGeom>
          </p:spPr>
          <p:txBody>
            <a:bodyPr anchor="ctr" rtlCol="false" tIns="50800" lIns="50800" bIns="50800" rIns="50800"/>
            <a:lstStyle/>
            <a:p>
              <a:pPr algn="ctr">
                <a:lnSpc>
                  <a:spcPts val="3219"/>
                </a:lnSpc>
              </a:pPr>
            </a:p>
          </p:txBody>
        </p:sp>
      </p:grpSp>
      <p:sp>
        <p:nvSpPr>
          <p:cNvPr name="TextBox 11" id="11"/>
          <p:cNvSpPr txBox="true"/>
          <p:nvPr/>
        </p:nvSpPr>
        <p:spPr>
          <a:xfrm rot="0">
            <a:off x="477591" y="1336179"/>
            <a:ext cx="8363273"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Overview</a:t>
            </a:r>
          </a:p>
        </p:txBody>
      </p:sp>
      <p:sp>
        <p:nvSpPr>
          <p:cNvPr name="Freeform 12" id="12"/>
          <p:cNvSpPr/>
          <p:nvPr/>
        </p:nvSpPr>
        <p:spPr>
          <a:xfrm flipH="false" flipV="false" rot="0">
            <a:off x="14937006" y="1367329"/>
            <a:ext cx="5423110" cy="8308386"/>
          </a:xfrm>
          <a:custGeom>
            <a:avLst/>
            <a:gdLst/>
            <a:ahLst/>
            <a:cxnLst/>
            <a:rect r="r" b="b" t="t" l="l"/>
            <a:pathLst>
              <a:path h="8308386" w="5423110">
                <a:moveTo>
                  <a:pt x="0" y="0"/>
                </a:moveTo>
                <a:lnTo>
                  <a:pt x="5423110" y="0"/>
                </a:lnTo>
                <a:lnTo>
                  <a:pt x="5423110" y="8308386"/>
                </a:lnTo>
                <a:lnTo>
                  <a:pt x="0" y="83083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true" flipV="false" rot="0">
            <a:off x="-240621" y="4453606"/>
            <a:ext cx="2772465" cy="5222109"/>
          </a:xfrm>
          <a:custGeom>
            <a:avLst/>
            <a:gdLst/>
            <a:ahLst/>
            <a:cxnLst/>
            <a:rect r="r" b="b" t="t" l="l"/>
            <a:pathLst>
              <a:path h="5222109" w="2772465">
                <a:moveTo>
                  <a:pt x="2772465" y="0"/>
                </a:moveTo>
                <a:lnTo>
                  <a:pt x="0" y="0"/>
                </a:lnTo>
                <a:lnTo>
                  <a:pt x="0" y="5222109"/>
                </a:lnTo>
                <a:lnTo>
                  <a:pt x="2772465" y="5222109"/>
                </a:lnTo>
                <a:lnTo>
                  <a:pt x="277246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841735" y="-554876"/>
            <a:ext cx="5200640" cy="2675966"/>
          </a:xfrm>
          <a:custGeom>
            <a:avLst/>
            <a:gdLst/>
            <a:ahLst/>
            <a:cxnLst/>
            <a:rect r="r" b="b" t="t" l="l"/>
            <a:pathLst>
              <a:path h="2675966" w="5200640">
                <a:moveTo>
                  <a:pt x="0" y="0"/>
                </a:moveTo>
                <a:lnTo>
                  <a:pt x="5200640" y="0"/>
                </a:lnTo>
                <a:lnTo>
                  <a:pt x="5200640" y="2675966"/>
                </a:lnTo>
                <a:lnTo>
                  <a:pt x="0" y="2675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3786326" y="783107"/>
            <a:ext cx="2256049" cy="615286"/>
          </a:xfrm>
          <a:custGeom>
            <a:avLst/>
            <a:gdLst/>
            <a:ahLst/>
            <a:cxnLst/>
            <a:rect r="r" b="b" t="t" l="l"/>
            <a:pathLst>
              <a:path h="615286" w="2256049">
                <a:moveTo>
                  <a:pt x="0" y="0"/>
                </a:moveTo>
                <a:lnTo>
                  <a:pt x="2256049" y="0"/>
                </a:lnTo>
                <a:lnTo>
                  <a:pt x="2256049" y="615286"/>
                </a:lnTo>
                <a:lnTo>
                  <a:pt x="0" y="6152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p:nvPr/>
        </p:nvGrpSpPr>
        <p:grpSpPr>
          <a:xfrm rot="0">
            <a:off x="8897896" y="0"/>
            <a:ext cx="9390104" cy="10287000"/>
            <a:chOff x="0" y="0"/>
            <a:chExt cx="2473114" cy="2709333"/>
          </a:xfrm>
        </p:grpSpPr>
        <p:sp>
          <p:nvSpPr>
            <p:cNvPr name="Freeform 3" id="3"/>
            <p:cNvSpPr/>
            <p:nvPr/>
          </p:nvSpPr>
          <p:spPr>
            <a:xfrm flipH="false" flipV="false" rot="0">
              <a:off x="0" y="0"/>
              <a:ext cx="2473114" cy="2709333"/>
            </a:xfrm>
            <a:custGeom>
              <a:avLst/>
              <a:gdLst/>
              <a:ahLst/>
              <a:cxnLst/>
              <a:rect r="r" b="b" t="t" l="l"/>
              <a:pathLst>
                <a:path h="2709333" w="2473114">
                  <a:moveTo>
                    <a:pt x="0" y="0"/>
                  </a:moveTo>
                  <a:lnTo>
                    <a:pt x="2473114" y="0"/>
                  </a:lnTo>
                  <a:lnTo>
                    <a:pt x="2473114" y="2709333"/>
                  </a:lnTo>
                  <a:lnTo>
                    <a:pt x="0" y="2709333"/>
                  </a:lnTo>
                  <a:close/>
                </a:path>
              </a:pathLst>
            </a:custGeom>
            <a:solidFill>
              <a:srgbClr val="FCE8BC"/>
            </a:solidFill>
          </p:spPr>
        </p:sp>
        <p:sp>
          <p:nvSpPr>
            <p:cNvPr name="TextBox 4" id="4"/>
            <p:cNvSpPr txBox="true"/>
            <p:nvPr/>
          </p:nvSpPr>
          <p:spPr>
            <a:xfrm>
              <a:off x="0" y="-57150"/>
              <a:ext cx="2473114" cy="2766483"/>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false" flipV="false" rot="0">
            <a:off x="15242959" y="-796978"/>
            <a:ext cx="5200640" cy="2675966"/>
          </a:xfrm>
          <a:custGeom>
            <a:avLst/>
            <a:gdLst/>
            <a:ahLst/>
            <a:cxnLst/>
            <a:rect r="r" b="b" t="t" l="l"/>
            <a:pathLst>
              <a:path h="2675966" w="5200640">
                <a:moveTo>
                  <a:pt x="0" y="0"/>
                </a:moveTo>
                <a:lnTo>
                  <a:pt x="5200640" y="0"/>
                </a:lnTo>
                <a:lnTo>
                  <a:pt x="5200640" y="2675966"/>
                </a:lnTo>
                <a:lnTo>
                  <a:pt x="0" y="2675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41827" y="97552"/>
            <a:ext cx="5200640" cy="2675966"/>
          </a:xfrm>
          <a:custGeom>
            <a:avLst/>
            <a:gdLst/>
            <a:ahLst/>
            <a:cxnLst/>
            <a:rect r="r" b="b" t="t" l="l"/>
            <a:pathLst>
              <a:path h="2675966" w="5200640">
                <a:moveTo>
                  <a:pt x="0" y="0"/>
                </a:moveTo>
                <a:lnTo>
                  <a:pt x="5200640" y="0"/>
                </a:lnTo>
                <a:lnTo>
                  <a:pt x="5200640" y="2675966"/>
                </a:lnTo>
                <a:lnTo>
                  <a:pt x="0" y="2675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949557" y="932138"/>
            <a:ext cx="7403815" cy="735076"/>
          </a:xfrm>
          <a:prstGeom prst="rect">
            <a:avLst/>
          </a:prstGeom>
        </p:spPr>
        <p:txBody>
          <a:bodyPr anchor="t" rtlCol="false" tIns="0" lIns="0" bIns="0" rIns="0">
            <a:spAutoFit/>
          </a:bodyPr>
          <a:lstStyle/>
          <a:p>
            <a:pPr algn="ctr">
              <a:lnSpc>
                <a:spcPts val="5432"/>
              </a:lnSpc>
            </a:pPr>
            <a:r>
              <a:rPr lang="en-US" sz="5600">
                <a:solidFill>
                  <a:srgbClr val="3B435F"/>
                </a:solidFill>
                <a:latin typeface="Poetsen"/>
              </a:rPr>
              <a:t>Adding a Parcel</a:t>
            </a:r>
          </a:p>
        </p:txBody>
      </p:sp>
      <p:grpSp>
        <p:nvGrpSpPr>
          <p:cNvPr name="Group 8" id="8"/>
          <p:cNvGrpSpPr/>
          <p:nvPr/>
        </p:nvGrpSpPr>
        <p:grpSpPr>
          <a:xfrm rot="0">
            <a:off x="1449210" y="2275735"/>
            <a:ext cx="6404510" cy="3602492"/>
            <a:chOff x="0" y="0"/>
            <a:chExt cx="11289030" cy="6350000"/>
          </a:xfrm>
        </p:grpSpPr>
        <p:sp>
          <p:nvSpPr>
            <p:cNvPr name="Freeform 9" id="9"/>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9228" r="0" b="-9228"/>
              </a:stretch>
            </a:blipFill>
          </p:spPr>
        </p:sp>
      </p:grpSp>
      <p:sp>
        <p:nvSpPr>
          <p:cNvPr name="TextBox 10" id="10"/>
          <p:cNvSpPr txBox="true"/>
          <p:nvPr/>
        </p:nvSpPr>
        <p:spPr>
          <a:xfrm rot="0">
            <a:off x="752674" y="6316377"/>
            <a:ext cx="7442414" cy="2901515"/>
          </a:xfrm>
          <a:prstGeom prst="rect">
            <a:avLst/>
          </a:prstGeom>
        </p:spPr>
        <p:txBody>
          <a:bodyPr anchor="t" rtlCol="false" tIns="0" lIns="0" bIns="0" rIns="0">
            <a:spAutoFit/>
          </a:bodyPr>
          <a:lstStyle/>
          <a:p>
            <a:pPr>
              <a:lnSpc>
                <a:spcPts val="3892"/>
              </a:lnSpc>
            </a:pPr>
            <a:r>
              <a:rPr lang="en-US" sz="2594" spc="2">
                <a:solidFill>
                  <a:srgbClr val="242D47"/>
                </a:solidFill>
                <a:latin typeface="Poppins"/>
              </a:rPr>
              <a:t>When the administrator is using stack operations to add a new parcel, the new parcel will be “pushed” at the top of the list. Then, when the user is using queue operations, the new parcel will be added at the back of the list.</a:t>
            </a:r>
          </a:p>
        </p:txBody>
      </p:sp>
      <p:grpSp>
        <p:nvGrpSpPr>
          <p:cNvPr name="Group 11" id="11"/>
          <p:cNvGrpSpPr/>
          <p:nvPr/>
        </p:nvGrpSpPr>
        <p:grpSpPr>
          <a:xfrm rot="0">
            <a:off x="10292251" y="2275735"/>
            <a:ext cx="6404510" cy="3602492"/>
            <a:chOff x="0" y="0"/>
            <a:chExt cx="11289030" cy="6350000"/>
          </a:xfrm>
        </p:grpSpPr>
        <p:sp>
          <p:nvSpPr>
            <p:cNvPr name="Freeform 12" id="12"/>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83429" r="0" b="-83429"/>
              </a:stretch>
            </a:blipFill>
          </p:spPr>
        </p:sp>
      </p:grpSp>
      <p:sp>
        <p:nvSpPr>
          <p:cNvPr name="TextBox 13" id="13"/>
          <p:cNvSpPr txBox="true"/>
          <p:nvPr/>
        </p:nvSpPr>
        <p:spPr>
          <a:xfrm rot="0">
            <a:off x="9601188" y="6316377"/>
            <a:ext cx="7934299" cy="3387290"/>
          </a:xfrm>
          <a:prstGeom prst="rect">
            <a:avLst/>
          </a:prstGeom>
        </p:spPr>
        <p:txBody>
          <a:bodyPr anchor="t" rtlCol="false" tIns="0" lIns="0" bIns="0" rIns="0">
            <a:spAutoFit/>
          </a:bodyPr>
          <a:lstStyle/>
          <a:p>
            <a:pPr>
              <a:lnSpc>
                <a:spcPts val="3892"/>
              </a:lnSpc>
            </a:pPr>
            <a:r>
              <a:rPr lang="en-US" sz="2594" spc="2">
                <a:solidFill>
                  <a:srgbClr val="242D47"/>
                </a:solidFill>
                <a:latin typeface="Poppins"/>
              </a:rPr>
              <a:t>Administrators can delete existing parcels using either stack or queue operations. When the user is using stack operations to delete an existing parcel, the parcel will be “popped” from the top of the list. Then, when the user is using queue operations, the parcel will be removed from the front of the list.</a:t>
            </a:r>
          </a:p>
        </p:txBody>
      </p:sp>
      <p:sp>
        <p:nvSpPr>
          <p:cNvPr name="Freeform 14" id="14"/>
          <p:cNvSpPr/>
          <p:nvPr/>
        </p:nvSpPr>
        <p:spPr>
          <a:xfrm flipH="false" flipV="false" rot="0">
            <a:off x="1028700" y="264171"/>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9792599" y="932138"/>
            <a:ext cx="7403815" cy="735076"/>
          </a:xfrm>
          <a:prstGeom prst="rect">
            <a:avLst/>
          </a:prstGeom>
        </p:spPr>
        <p:txBody>
          <a:bodyPr anchor="t" rtlCol="false" tIns="0" lIns="0" bIns="0" rIns="0">
            <a:spAutoFit/>
          </a:bodyPr>
          <a:lstStyle/>
          <a:p>
            <a:pPr algn="ctr">
              <a:lnSpc>
                <a:spcPts val="5432"/>
              </a:lnSpc>
            </a:pPr>
            <a:r>
              <a:rPr lang="en-US" sz="5600">
                <a:solidFill>
                  <a:srgbClr val="3B435F"/>
                </a:solidFill>
                <a:latin typeface="Poetsen"/>
              </a:rPr>
              <a:t>Removing a Parcel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33209" y="502328"/>
            <a:ext cx="8017545" cy="9282345"/>
            <a:chOff x="0" y="0"/>
            <a:chExt cx="4749800" cy="5499100"/>
          </a:xfrm>
        </p:grpSpPr>
        <p:sp>
          <p:nvSpPr>
            <p:cNvPr name="Freeform 3" id="3"/>
            <p:cNvSpPr/>
            <p:nvPr/>
          </p:nvSpPr>
          <p:spPr>
            <a:xfrm flipH="false" flipV="false" rot="0">
              <a:off x="0" y="0"/>
              <a:ext cx="4749800" cy="1905000"/>
            </a:xfrm>
            <a:custGeom>
              <a:avLst/>
              <a:gdLst/>
              <a:ahLst/>
              <a:cxnLst/>
              <a:rect r="r" b="b" t="t" l="l"/>
              <a:pathLst>
                <a:path h="1905000" w="4749800">
                  <a:moveTo>
                    <a:pt x="0" y="0"/>
                  </a:moveTo>
                  <a:lnTo>
                    <a:pt x="4749800" y="0"/>
                  </a:lnTo>
                  <a:lnTo>
                    <a:pt x="4749800" y="1905000"/>
                  </a:lnTo>
                  <a:lnTo>
                    <a:pt x="0" y="1905000"/>
                  </a:lnTo>
                  <a:close/>
                </a:path>
              </a:pathLst>
            </a:custGeom>
            <a:blipFill>
              <a:blip r:embed="rId2"/>
              <a:stretch>
                <a:fillRect l="0" t="-33214" r="0" b="-33215"/>
              </a:stretch>
            </a:blipFill>
          </p:spPr>
        </p:sp>
        <p:sp>
          <p:nvSpPr>
            <p:cNvPr name="Freeform 4" id="4"/>
            <p:cNvSpPr/>
            <p:nvPr/>
          </p:nvSpPr>
          <p:spPr>
            <a:xfrm flipH="false" flipV="false" rot="0">
              <a:off x="0" y="1854200"/>
              <a:ext cx="4749800" cy="2425700"/>
            </a:xfrm>
            <a:custGeom>
              <a:avLst/>
              <a:gdLst/>
              <a:ahLst/>
              <a:cxnLst/>
              <a:rect r="r" b="b" t="t" l="l"/>
              <a:pathLst>
                <a:path h="2425700" w="4749800">
                  <a:moveTo>
                    <a:pt x="0" y="0"/>
                  </a:moveTo>
                  <a:lnTo>
                    <a:pt x="4749800" y="0"/>
                  </a:lnTo>
                  <a:lnTo>
                    <a:pt x="4749800" y="2425700"/>
                  </a:lnTo>
                  <a:lnTo>
                    <a:pt x="0" y="2425700"/>
                  </a:lnTo>
                  <a:close/>
                </a:path>
              </a:pathLst>
            </a:custGeom>
            <a:blipFill>
              <a:blip r:embed="rId3"/>
              <a:stretch>
                <a:fillRect l="0" t="-15270" r="0" b="-15270"/>
              </a:stretch>
            </a:blipFill>
          </p:spPr>
        </p:sp>
        <p:sp>
          <p:nvSpPr>
            <p:cNvPr name="Freeform 5" id="5"/>
            <p:cNvSpPr/>
            <p:nvPr/>
          </p:nvSpPr>
          <p:spPr>
            <a:xfrm flipH="false" flipV="false" rot="0">
              <a:off x="0" y="4006850"/>
              <a:ext cx="4748530" cy="1492250"/>
            </a:xfrm>
            <a:custGeom>
              <a:avLst/>
              <a:gdLst/>
              <a:ahLst/>
              <a:cxnLst/>
              <a:rect r="r" b="b" t="t" l="l"/>
              <a:pathLst>
                <a:path h="1492250" w="4748530">
                  <a:moveTo>
                    <a:pt x="4748530" y="1492250"/>
                  </a:moveTo>
                  <a:lnTo>
                    <a:pt x="0" y="1492250"/>
                  </a:lnTo>
                  <a:lnTo>
                    <a:pt x="0" y="254000"/>
                  </a:lnTo>
                  <a:lnTo>
                    <a:pt x="2620010" y="254000"/>
                  </a:lnTo>
                  <a:lnTo>
                    <a:pt x="2607310" y="0"/>
                  </a:lnTo>
                  <a:lnTo>
                    <a:pt x="4748530" y="0"/>
                  </a:lnTo>
                  <a:close/>
                </a:path>
              </a:pathLst>
            </a:custGeom>
            <a:blipFill>
              <a:blip r:embed="rId4"/>
              <a:stretch>
                <a:fillRect l="0" t="-56203" r="0" b="-56203"/>
              </a:stretch>
            </a:blipFill>
          </p:spPr>
        </p:sp>
      </p:grpSp>
      <p:grpSp>
        <p:nvGrpSpPr>
          <p:cNvPr name="Group 6" id="6"/>
          <p:cNvGrpSpPr/>
          <p:nvPr/>
        </p:nvGrpSpPr>
        <p:grpSpPr>
          <a:xfrm rot="-10800000">
            <a:off x="7510220" y="851816"/>
            <a:ext cx="12498929" cy="1876969"/>
            <a:chOff x="0" y="0"/>
            <a:chExt cx="2706259" cy="406400"/>
          </a:xfrm>
        </p:grpSpPr>
        <p:sp>
          <p:nvSpPr>
            <p:cNvPr name="Freeform 7" id="7"/>
            <p:cNvSpPr/>
            <p:nvPr/>
          </p:nvSpPr>
          <p:spPr>
            <a:xfrm flipH="false" flipV="false" rot="0">
              <a:off x="0" y="0"/>
              <a:ext cx="2706259" cy="406400"/>
            </a:xfrm>
            <a:custGeom>
              <a:avLst/>
              <a:gdLst/>
              <a:ahLst/>
              <a:cxnLst/>
              <a:rect r="r" b="b" t="t" l="l"/>
              <a:pathLst>
                <a:path h="406400" w="2706259">
                  <a:moveTo>
                    <a:pt x="0" y="0"/>
                  </a:moveTo>
                  <a:lnTo>
                    <a:pt x="2503059" y="0"/>
                  </a:lnTo>
                  <a:lnTo>
                    <a:pt x="2706259" y="203200"/>
                  </a:lnTo>
                  <a:lnTo>
                    <a:pt x="2503059" y="406400"/>
                  </a:lnTo>
                  <a:lnTo>
                    <a:pt x="0" y="406400"/>
                  </a:lnTo>
                  <a:lnTo>
                    <a:pt x="203200" y="203200"/>
                  </a:lnTo>
                  <a:lnTo>
                    <a:pt x="0" y="0"/>
                  </a:lnTo>
                  <a:close/>
                </a:path>
              </a:pathLst>
            </a:custGeom>
            <a:solidFill>
              <a:srgbClr val="F5BA53"/>
            </a:solidFill>
          </p:spPr>
        </p:sp>
        <p:sp>
          <p:nvSpPr>
            <p:cNvPr name="TextBox 8" id="8"/>
            <p:cNvSpPr txBox="true"/>
            <p:nvPr/>
          </p:nvSpPr>
          <p:spPr>
            <a:xfrm>
              <a:off x="177800" y="-57150"/>
              <a:ext cx="2452259" cy="463550"/>
            </a:xfrm>
            <a:prstGeom prst="rect">
              <a:avLst/>
            </a:prstGeom>
          </p:spPr>
          <p:txBody>
            <a:bodyPr anchor="ctr" rtlCol="false" tIns="50800" lIns="50800" bIns="50800" rIns="50800"/>
            <a:lstStyle/>
            <a:p>
              <a:pPr algn="ctr">
                <a:lnSpc>
                  <a:spcPts val="3219"/>
                </a:lnSpc>
              </a:pPr>
            </a:p>
          </p:txBody>
        </p:sp>
      </p:grpSp>
      <p:sp>
        <p:nvSpPr>
          <p:cNvPr name="TextBox 9" id="9"/>
          <p:cNvSpPr txBox="true"/>
          <p:nvPr/>
        </p:nvSpPr>
        <p:spPr>
          <a:xfrm rot="0">
            <a:off x="9144000" y="1336179"/>
            <a:ext cx="8447409" cy="1079693"/>
          </a:xfrm>
          <a:prstGeom prst="rect">
            <a:avLst/>
          </a:prstGeom>
        </p:spPr>
        <p:txBody>
          <a:bodyPr anchor="t" rtlCol="false" tIns="0" lIns="0" bIns="0" rIns="0">
            <a:spAutoFit/>
          </a:bodyPr>
          <a:lstStyle/>
          <a:p>
            <a:pPr algn="ctr">
              <a:lnSpc>
                <a:spcPts val="8019"/>
              </a:lnSpc>
            </a:pPr>
            <a:r>
              <a:rPr lang="en-US" sz="8267">
                <a:solidFill>
                  <a:srgbClr val="3B435F"/>
                </a:solidFill>
                <a:latin typeface="Poetsen"/>
              </a:rPr>
              <a:t>User Guide</a:t>
            </a:r>
          </a:p>
        </p:txBody>
      </p:sp>
      <p:sp>
        <p:nvSpPr>
          <p:cNvPr name="TextBox 10" id="10"/>
          <p:cNvSpPr txBox="true"/>
          <p:nvPr/>
        </p:nvSpPr>
        <p:spPr>
          <a:xfrm rot="0">
            <a:off x="9524669" y="3638227"/>
            <a:ext cx="7166023" cy="1948615"/>
          </a:xfrm>
          <a:prstGeom prst="rect">
            <a:avLst/>
          </a:prstGeom>
        </p:spPr>
        <p:txBody>
          <a:bodyPr anchor="t" rtlCol="false" tIns="0" lIns="0" bIns="0" rIns="0">
            <a:spAutoFit/>
          </a:bodyPr>
          <a:lstStyle/>
          <a:p>
            <a:pPr marL="744460" indent="-372230" lvl="1">
              <a:lnSpc>
                <a:spcPts val="5172"/>
              </a:lnSpc>
              <a:buFont typeface="Arial"/>
              <a:buChar char="•"/>
            </a:pPr>
            <a:r>
              <a:rPr lang="en-US" sz="3448" spc="3">
                <a:solidFill>
                  <a:srgbClr val="242D47"/>
                </a:solidFill>
                <a:latin typeface="Poppins"/>
              </a:rPr>
              <a:t>To understand better, let’s dive in our system functionability.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79669" y="3439967"/>
            <a:ext cx="9973398" cy="3484366"/>
            <a:chOff x="0" y="0"/>
            <a:chExt cx="2626738" cy="917693"/>
          </a:xfrm>
        </p:grpSpPr>
        <p:sp>
          <p:nvSpPr>
            <p:cNvPr name="Freeform 4" id="4"/>
            <p:cNvSpPr/>
            <p:nvPr/>
          </p:nvSpPr>
          <p:spPr>
            <a:xfrm flipH="false" flipV="false" rot="0">
              <a:off x="0" y="0"/>
              <a:ext cx="2626739" cy="917693"/>
            </a:xfrm>
            <a:custGeom>
              <a:avLst/>
              <a:gdLst/>
              <a:ahLst/>
              <a:cxnLst/>
              <a:rect r="r" b="b" t="t" l="l"/>
              <a:pathLst>
                <a:path h="917693" w="2626739">
                  <a:moveTo>
                    <a:pt x="0" y="0"/>
                  </a:moveTo>
                  <a:lnTo>
                    <a:pt x="2626739" y="0"/>
                  </a:lnTo>
                  <a:lnTo>
                    <a:pt x="2626739" y="917693"/>
                  </a:lnTo>
                  <a:lnTo>
                    <a:pt x="0" y="917693"/>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626738" cy="974843"/>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860882" y="3524104"/>
            <a:ext cx="9635582" cy="3316091"/>
          </a:xfrm>
          <a:custGeom>
            <a:avLst/>
            <a:gdLst/>
            <a:ahLst/>
            <a:cxnLst/>
            <a:rect r="r" b="b" t="t" l="l"/>
            <a:pathLst>
              <a:path h="3316091" w="9635582">
                <a:moveTo>
                  <a:pt x="0" y="0"/>
                </a:moveTo>
                <a:lnTo>
                  <a:pt x="9635582" y="0"/>
                </a:lnTo>
                <a:lnTo>
                  <a:pt x="9635582" y="3316092"/>
                </a:lnTo>
                <a:lnTo>
                  <a:pt x="0" y="3316092"/>
                </a:lnTo>
                <a:lnTo>
                  <a:pt x="0" y="0"/>
                </a:lnTo>
                <a:close/>
              </a:path>
            </a:pathLst>
          </a:custGeom>
          <a:blipFill>
            <a:blip r:embed="rId6"/>
            <a:stretch>
              <a:fillRect l="0" t="-2540" r="-4014" b="-2879"/>
            </a:stretch>
          </a:blipFill>
        </p:spPr>
      </p:sp>
      <p:sp>
        <p:nvSpPr>
          <p:cNvPr name="TextBox 10" id="10"/>
          <p:cNvSpPr txBox="true"/>
          <p:nvPr/>
        </p:nvSpPr>
        <p:spPr>
          <a:xfrm rot="0">
            <a:off x="1323222" y="1351274"/>
            <a:ext cx="6113072" cy="977203"/>
          </a:xfrm>
          <a:prstGeom prst="rect">
            <a:avLst/>
          </a:prstGeom>
        </p:spPr>
        <p:txBody>
          <a:bodyPr anchor="t" rtlCol="false" tIns="0" lIns="0" bIns="0" rIns="0">
            <a:spAutoFit/>
          </a:bodyPr>
          <a:lstStyle/>
          <a:p>
            <a:pPr>
              <a:lnSpc>
                <a:spcPts val="7301"/>
              </a:lnSpc>
            </a:pPr>
            <a:r>
              <a:rPr lang="en-US" sz="7527">
                <a:solidFill>
                  <a:srgbClr val="3B435F"/>
                </a:solidFill>
                <a:latin typeface="Poetsen"/>
              </a:rPr>
              <a:t>Main Menu </a:t>
            </a:r>
          </a:p>
        </p:txBody>
      </p:sp>
      <p:sp>
        <p:nvSpPr>
          <p:cNvPr name="TextBox 11" id="11"/>
          <p:cNvSpPr txBox="true"/>
          <p:nvPr/>
        </p:nvSpPr>
        <p:spPr>
          <a:xfrm rot="0">
            <a:off x="1028700" y="3143057"/>
            <a:ext cx="5862015" cy="26738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Main Menu have 3 options: stack operations, queue operations and exiting the program.</a:t>
            </a:r>
          </a:p>
          <a:p>
            <a:pPr marL="608990" indent="-304495" lvl="1">
              <a:lnSpc>
                <a:spcPts val="4231"/>
              </a:lnSpc>
              <a:buFont typeface="Arial"/>
              <a:buChar char="•"/>
            </a:pPr>
            <a:r>
              <a:rPr lang="en-US" sz="2820" spc="2">
                <a:solidFill>
                  <a:srgbClr val="242D47"/>
                </a:solidFill>
                <a:latin typeface="Poppins"/>
              </a:rPr>
              <a:t>Case 1 chosen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7E4"/>
        </a:solidFill>
      </p:bgPr>
    </p:bg>
    <p:spTree>
      <p:nvGrpSpPr>
        <p:cNvPr id="1" name=""/>
        <p:cNvGrpSpPr/>
        <p:nvPr/>
      </p:nvGrpSpPr>
      <p:grpSpPr>
        <a:xfrm>
          <a:off x="0" y="0"/>
          <a:ext cx="0" cy="0"/>
          <a:chOff x="0" y="0"/>
          <a:chExt cx="0" cy="0"/>
        </a:xfrm>
      </p:grpSpPr>
      <p:sp>
        <p:nvSpPr>
          <p:cNvPr name="Freeform 2" id="2"/>
          <p:cNvSpPr/>
          <p:nvPr/>
        </p:nvSpPr>
        <p:spPr>
          <a:xfrm flipH="false" flipV="false" rot="0">
            <a:off x="13072074" y="-248237"/>
            <a:ext cx="5587787" cy="2875171"/>
          </a:xfrm>
          <a:custGeom>
            <a:avLst/>
            <a:gdLst/>
            <a:ahLst/>
            <a:cxnLst/>
            <a:rect r="r" b="b" t="t" l="l"/>
            <a:pathLst>
              <a:path h="2875171" w="5587787">
                <a:moveTo>
                  <a:pt x="0" y="0"/>
                </a:moveTo>
                <a:lnTo>
                  <a:pt x="5587788" y="0"/>
                </a:lnTo>
                <a:lnTo>
                  <a:pt x="5587788" y="2875171"/>
                </a:lnTo>
                <a:lnTo>
                  <a:pt x="0" y="2875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74155" y="1968170"/>
            <a:ext cx="10135282" cy="6350660"/>
            <a:chOff x="0" y="0"/>
            <a:chExt cx="2669375" cy="1672602"/>
          </a:xfrm>
        </p:grpSpPr>
        <p:sp>
          <p:nvSpPr>
            <p:cNvPr name="Freeform 4" id="4"/>
            <p:cNvSpPr/>
            <p:nvPr/>
          </p:nvSpPr>
          <p:spPr>
            <a:xfrm flipH="false" flipV="false" rot="0">
              <a:off x="0" y="0"/>
              <a:ext cx="2669375" cy="1672602"/>
            </a:xfrm>
            <a:custGeom>
              <a:avLst/>
              <a:gdLst/>
              <a:ahLst/>
              <a:cxnLst/>
              <a:rect r="r" b="b" t="t" l="l"/>
              <a:pathLst>
                <a:path h="1672602" w="2669375">
                  <a:moveTo>
                    <a:pt x="0" y="0"/>
                  </a:moveTo>
                  <a:lnTo>
                    <a:pt x="2669375" y="0"/>
                  </a:lnTo>
                  <a:lnTo>
                    <a:pt x="2669375" y="1672602"/>
                  </a:lnTo>
                  <a:lnTo>
                    <a:pt x="0" y="1672602"/>
                  </a:lnTo>
                  <a:close/>
                </a:path>
              </a:pathLst>
            </a:custGeom>
            <a:solidFill>
              <a:srgbClr val="FEF7E4"/>
            </a:solidFill>
            <a:ln w="171450" cap="sq">
              <a:solidFill>
                <a:srgbClr val="BD651D"/>
              </a:solidFill>
              <a:prstDash val="solid"/>
              <a:miter/>
            </a:ln>
          </p:spPr>
        </p:sp>
        <p:sp>
          <p:nvSpPr>
            <p:cNvPr name="TextBox 5" id="5"/>
            <p:cNvSpPr txBox="true"/>
            <p:nvPr/>
          </p:nvSpPr>
          <p:spPr>
            <a:xfrm>
              <a:off x="0" y="-57150"/>
              <a:ext cx="2669375" cy="1729752"/>
            </a:xfrm>
            <a:prstGeom prst="rect">
              <a:avLst/>
            </a:prstGeom>
          </p:spPr>
          <p:txBody>
            <a:bodyPr anchor="ctr" rtlCol="false" tIns="50800" lIns="50800" bIns="50800" rIns="50800"/>
            <a:lstStyle/>
            <a:p>
              <a:pPr algn="ctr">
                <a:lnSpc>
                  <a:spcPts val="3219"/>
                </a:lnSpc>
              </a:pPr>
            </a:p>
          </p:txBody>
        </p:sp>
      </p:grpSp>
      <p:sp>
        <p:nvSpPr>
          <p:cNvPr name="Freeform 6" id="6"/>
          <p:cNvSpPr/>
          <p:nvPr/>
        </p:nvSpPr>
        <p:spPr>
          <a:xfrm flipH="true" flipV="false" rot="0">
            <a:off x="-1765194" y="7820715"/>
            <a:ext cx="5587787" cy="2875171"/>
          </a:xfrm>
          <a:custGeom>
            <a:avLst/>
            <a:gdLst/>
            <a:ahLst/>
            <a:cxnLst/>
            <a:rect r="r" b="b" t="t" l="l"/>
            <a:pathLst>
              <a:path h="2875171" w="5587787">
                <a:moveTo>
                  <a:pt x="5587788" y="0"/>
                </a:moveTo>
                <a:lnTo>
                  <a:pt x="0" y="0"/>
                </a:lnTo>
                <a:lnTo>
                  <a:pt x="0" y="2875170"/>
                </a:lnTo>
                <a:lnTo>
                  <a:pt x="5587788" y="2875170"/>
                </a:lnTo>
                <a:lnTo>
                  <a:pt x="55877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041764" y="306697"/>
            <a:ext cx="2030113" cy="553667"/>
          </a:xfrm>
          <a:custGeom>
            <a:avLst/>
            <a:gdLst/>
            <a:ahLst/>
            <a:cxnLst/>
            <a:rect r="r" b="b" t="t" l="l"/>
            <a:pathLst>
              <a:path h="553667" w="2030113">
                <a:moveTo>
                  <a:pt x="0" y="0"/>
                </a:moveTo>
                <a:lnTo>
                  <a:pt x="2030113" y="0"/>
                </a:lnTo>
                <a:lnTo>
                  <a:pt x="2030113" y="553667"/>
                </a:lnTo>
                <a:lnTo>
                  <a:pt x="0" y="55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532451" y="9299474"/>
            <a:ext cx="2030113" cy="553667"/>
          </a:xfrm>
          <a:custGeom>
            <a:avLst/>
            <a:gdLst/>
            <a:ahLst/>
            <a:cxnLst/>
            <a:rect r="r" b="b" t="t" l="l"/>
            <a:pathLst>
              <a:path h="553667" w="2030113">
                <a:moveTo>
                  <a:pt x="2030113" y="0"/>
                </a:moveTo>
                <a:lnTo>
                  <a:pt x="0" y="0"/>
                </a:lnTo>
                <a:lnTo>
                  <a:pt x="0" y="553667"/>
                </a:lnTo>
                <a:lnTo>
                  <a:pt x="2030113" y="553667"/>
                </a:lnTo>
                <a:lnTo>
                  <a:pt x="20301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491256" y="2101658"/>
            <a:ext cx="9901079" cy="6083684"/>
          </a:xfrm>
          <a:custGeom>
            <a:avLst/>
            <a:gdLst/>
            <a:ahLst/>
            <a:cxnLst/>
            <a:rect r="r" b="b" t="t" l="l"/>
            <a:pathLst>
              <a:path h="6083684" w="9901079">
                <a:moveTo>
                  <a:pt x="0" y="0"/>
                </a:moveTo>
                <a:lnTo>
                  <a:pt x="9901079" y="0"/>
                </a:lnTo>
                <a:lnTo>
                  <a:pt x="9901079" y="6083684"/>
                </a:lnTo>
                <a:lnTo>
                  <a:pt x="0" y="6083684"/>
                </a:lnTo>
                <a:lnTo>
                  <a:pt x="0" y="0"/>
                </a:lnTo>
                <a:close/>
              </a:path>
            </a:pathLst>
          </a:custGeom>
          <a:blipFill>
            <a:blip r:embed="rId6"/>
            <a:stretch>
              <a:fillRect l="0" t="0" r="0" b="0"/>
            </a:stretch>
          </a:blipFill>
        </p:spPr>
      </p:sp>
      <p:sp>
        <p:nvSpPr>
          <p:cNvPr name="TextBox 10" id="10"/>
          <p:cNvSpPr txBox="true"/>
          <p:nvPr/>
        </p:nvSpPr>
        <p:spPr>
          <a:xfrm rot="0">
            <a:off x="1323222" y="1351274"/>
            <a:ext cx="6113072" cy="1896458"/>
          </a:xfrm>
          <a:prstGeom prst="rect">
            <a:avLst/>
          </a:prstGeom>
        </p:spPr>
        <p:txBody>
          <a:bodyPr anchor="t" rtlCol="false" tIns="0" lIns="0" bIns="0" rIns="0">
            <a:spAutoFit/>
          </a:bodyPr>
          <a:lstStyle/>
          <a:p>
            <a:pPr>
              <a:lnSpc>
                <a:spcPts val="7301"/>
              </a:lnSpc>
            </a:pPr>
            <a:r>
              <a:rPr lang="en-US" sz="7527">
                <a:solidFill>
                  <a:srgbClr val="3B435F"/>
                </a:solidFill>
                <a:latin typeface="Poetsen"/>
              </a:rPr>
              <a:t>Stack Operations</a:t>
            </a:r>
          </a:p>
        </p:txBody>
      </p:sp>
      <p:sp>
        <p:nvSpPr>
          <p:cNvPr name="TextBox 11" id="11"/>
          <p:cNvSpPr txBox="true"/>
          <p:nvPr/>
        </p:nvSpPr>
        <p:spPr>
          <a:xfrm rot="0">
            <a:off x="1028700" y="3733707"/>
            <a:ext cx="5862015" cy="4274031"/>
          </a:xfrm>
          <a:prstGeom prst="rect">
            <a:avLst/>
          </a:prstGeom>
        </p:spPr>
        <p:txBody>
          <a:bodyPr anchor="t" rtlCol="false" tIns="0" lIns="0" bIns="0" rIns="0">
            <a:spAutoFit/>
          </a:bodyPr>
          <a:lstStyle/>
          <a:p>
            <a:pPr marL="608990" indent="-304495" lvl="1">
              <a:lnSpc>
                <a:spcPts val="4231"/>
              </a:lnSpc>
              <a:buFont typeface="Arial"/>
              <a:buChar char="•"/>
            </a:pPr>
            <a:r>
              <a:rPr lang="en-US" sz="2820" spc="2">
                <a:solidFill>
                  <a:srgbClr val="242D47"/>
                </a:solidFill>
                <a:latin typeface="Poppins"/>
              </a:rPr>
              <a:t>Stack Implementation have 4 options: adding a new parcel at the top of stack, removing a parcel from the top of stack, display lists of parcels and exiting the program.</a:t>
            </a:r>
          </a:p>
          <a:p>
            <a:pPr marL="608990" indent="-304495" lvl="1">
              <a:lnSpc>
                <a:spcPts val="4231"/>
              </a:lnSpc>
              <a:buFont typeface="Arial"/>
              <a:buChar char="•"/>
            </a:pPr>
            <a:r>
              <a:rPr lang="en-US" sz="2820" spc="2">
                <a:solidFill>
                  <a:srgbClr val="242D47"/>
                </a:solidFill>
                <a:latin typeface="Poppins"/>
              </a:rPr>
              <a:t>Case 1 chosen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DAF6JtrfOTM</dc:identifier>
  <dcterms:modified xsi:type="dcterms:W3CDTF">2011-08-01T06:04:30Z</dcterms:modified>
  <cp:revision>1</cp:revision>
  <dc:title>Yellow Colorful Fun Illustrative Delivery Business Presentation</dc:title>
</cp:coreProperties>
</file>